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Proxima Nova"/>
      <p:regular r:id="rId55"/>
      <p:bold r:id="rId56"/>
      <p:italic r:id="rId57"/>
      <p:boldItalic r:id="rId58"/>
    </p:embeddedFont>
    <p:embeddedFont>
      <p:font typeface="Alfa Slab One"/>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roximaNova-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italic.fntdata"/><Relationship Id="rId12" Type="http://schemas.openxmlformats.org/officeDocument/2006/relationships/slide" Target="slides/slide7.xml"/><Relationship Id="rId56" Type="http://schemas.openxmlformats.org/officeDocument/2006/relationships/font" Target="fonts/ProximaNova-bold.fntdata"/><Relationship Id="rId15" Type="http://schemas.openxmlformats.org/officeDocument/2006/relationships/slide" Target="slides/slide10.xml"/><Relationship Id="rId59" Type="http://schemas.openxmlformats.org/officeDocument/2006/relationships/font" Target="fonts/AlfaSlabOne-regular.fntdata"/><Relationship Id="rId14" Type="http://schemas.openxmlformats.org/officeDocument/2006/relationships/slide" Target="slides/slide9.xml"/><Relationship Id="rId58"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5137ce09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5137ce09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5137ce096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5137ce09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137ce096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137ce096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137ce096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137ce096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h"/>
              <a:t>Since the database was designed for this business case, SQL query can be very simple.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137ce096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5137ce096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2efe3d12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2efe3d1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52efe3d12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52efe3d1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52efe3d12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52efe3d12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137ce096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137ce096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52efe3d12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52efe3d12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52efe3d1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52efe3d1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2efe3d12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2efe3d1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137ce096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5137ce096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2efe3d12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52efe3d12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2efe3d12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2efe3d12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2efe3d12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52efe3d12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52efe3d12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52efe3d12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5137ce09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5137ce09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e1686c608b2ace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e1686c608b2ace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e1686c608b2ace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e1686c608b2ace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5424ed94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5424ed94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52efe3d12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52efe3d12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5e1686c608b2ace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e1686c608b2ace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137ce096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5137ce096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4347d3bc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54347d3bc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54347d3bc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54347d3bc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54347d3bc1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54347d3bc1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54347d3bc1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54347d3bc1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5854753bcc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5854753bcc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5854753bc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5854753bc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5854753bcc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5854753bcc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5854753bcc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5854753bcc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51d0feccb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51d0feccb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854753bcc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854753bcc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854753bcc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854753bcc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5854753bcc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5854753bcc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5854753bcc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5854753bcc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137ce09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5137ce09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5854753bcc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5854753bc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4347d3bc1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54347d3bc1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54347d3bc1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54347d3bc1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4347d3bc1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54347d3bc1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1d0feccb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51d0feccb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5835ddd8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5835ddd8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5854753bc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5854753bc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854753bc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854753bc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5e1686c608b2ace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e1686c608b2ace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5854753bc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5854753bc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th"/>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rot="121">
            <a:off x="565605" y="199681"/>
            <a:ext cx="8520600" cy="948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h"/>
              <a:t>CRM for </a:t>
            </a:r>
            <a:r>
              <a:rPr lang="th"/>
              <a:t>BMW</a:t>
            </a:r>
            <a:endParaRPr/>
          </a:p>
        </p:txBody>
      </p:sp>
      <p:sp>
        <p:nvSpPr>
          <p:cNvPr id="57" name="Google Shape;57;p13"/>
          <p:cNvSpPr txBox="1"/>
          <p:nvPr>
            <p:ph idx="1" type="subTitle"/>
          </p:nvPr>
        </p:nvSpPr>
        <p:spPr>
          <a:xfrm>
            <a:off x="450925" y="3116673"/>
            <a:ext cx="8520600" cy="7335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th">
                <a:solidFill>
                  <a:schemeClr val="lt1"/>
                </a:solidFill>
              </a:rPr>
              <a:t>By </a:t>
            </a:r>
            <a:endParaRPr b="1">
              <a:solidFill>
                <a:schemeClr val="lt1"/>
              </a:solidFill>
            </a:endParaRPr>
          </a:p>
          <a:p>
            <a:pPr indent="0" lvl="0" marL="0" rtl="0" algn="ctr">
              <a:spcBef>
                <a:spcPts val="0"/>
              </a:spcBef>
              <a:spcAft>
                <a:spcPts val="0"/>
              </a:spcAft>
              <a:buNone/>
            </a:pPr>
            <a:r>
              <a:rPr b="1" lang="th">
                <a:solidFill>
                  <a:schemeClr val="lt1"/>
                </a:solidFill>
              </a:rPr>
              <a:t>Group 8</a:t>
            </a:r>
            <a:endParaRPr b="1">
              <a:solidFill>
                <a:schemeClr val="lt1"/>
              </a:solidFill>
            </a:endParaRPr>
          </a:p>
        </p:txBody>
      </p:sp>
      <p:sp>
        <p:nvSpPr>
          <p:cNvPr id="58" name="Google Shape;58;p13"/>
          <p:cNvSpPr txBox="1"/>
          <p:nvPr/>
        </p:nvSpPr>
        <p:spPr>
          <a:xfrm>
            <a:off x="3661600" y="3973975"/>
            <a:ext cx="3021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Mr.Pongraphe Kangsanarak</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Ms.Simon Tanquerido Pricilla Faye</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Mr.Issaret Prachitmutita</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Mr.Nguyen Thai Anh</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th">
                <a:solidFill>
                  <a:schemeClr val="lt1"/>
                </a:solidFill>
                <a:latin typeface="Proxima Nova"/>
                <a:ea typeface="Proxima Nova"/>
                <a:cs typeface="Proxima Nova"/>
                <a:sym typeface="Proxima Nova"/>
              </a:rPr>
              <a:t>Mr.Abhinav Asheesh Lugun</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th"/>
              <a:t>The staff welcomes customers who visit and advises the prices of their car repairs. Some people may ask the price and use the service. Some people may not use the service.</a:t>
            </a:r>
            <a:endParaRPr/>
          </a:p>
          <a:p>
            <a:pPr indent="-342900" lvl="0" marL="457200" rtl="0" algn="l">
              <a:spcBef>
                <a:spcPts val="0"/>
              </a:spcBef>
              <a:spcAft>
                <a:spcPts val="0"/>
              </a:spcAft>
              <a:buSzPts val="1800"/>
              <a:buAutoNum type="arabicPeriod"/>
            </a:pPr>
            <a:r>
              <a:rPr lang="th"/>
              <a:t>Onboarding a new client who wants to use repair services for their customer who never has any record with our company. </a:t>
            </a:r>
            <a:endParaRPr/>
          </a:p>
          <a:p>
            <a:pPr indent="-342900" lvl="0" marL="457200" rtl="0" algn="l">
              <a:spcBef>
                <a:spcPts val="0"/>
              </a:spcBef>
              <a:spcAft>
                <a:spcPts val="0"/>
              </a:spcAft>
              <a:buSzPts val="1800"/>
              <a:buAutoNum type="arabicPeriod"/>
            </a:pPr>
            <a:r>
              <a:rPr lang="th"/>
              <a:t>The manager would like to know how many client came to the shop and not repair?</a:t>
            </a:r>
            <a:endParaRPr/>
          </a:p>
          <a:p>
            <a:pPr indent="-342900" lvl="0" marL="457200" rtl="0" algn="l">
              <a:spcBef>
                <a:spcPts val="0"/>
              </a:spcBef>
              <a:spcAft>
                <a:spcPts val="0"/>
              </a:spcAft>
              <a:buSzPts val="1800"/>
              <a:buAutoNum type="arabicPeriod"/>
            </a:pPr>
            <a:r>
              <a:rPr lang="th"/>
              <a:t>The manager would like to know their employee efficiency and performance.</a:t>
            </a:r>
            <a:endParaRPr/>
          </a:p>
          <a:p>
            <a:pPr indent="-317500" lvl="1" marL="914400" rtl="0" algn="l">
              <a:spcBef>
                <a:spcPts val="0"/>
              </a:spcBef>
              <a:spcAft>
                <a:spcPts val="0"/>
              </a:spcAft>
              <a:buSzPts val="1400"/>
              <a:buAutoNum type="alphaLcPeriod"/>
            </a:pPr>
            <a:r>
              <a:rPr lang="th"/>
              <a:t>Including Which car that is broken and come to be repaired again after it was repaired no more than 1 month ago?</a:t>
            </a:r>
            <a:endParaRPr/>
          </a:p>
          <a:p>
            <a:pPr indent="-317500" lvl="1" marL="914400" rtl="0" algn="l">
              <a:spcBef>
                <a:spcPts val="0"/>
              </a:spcBef>
              <a:spcAft>
                <a:spcPts val="0"/>
              </a:spcAft>
              <a:buSzPts val="1400"/>
              <a:buAutoNum type="alphaLcPeriod"/>
            </a:pPr>
            <a:r>
              <a:rPr lang="th"/>
              <a:t>Who is the fastest mechanic to fix the car?</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5"/>
            </a:pPr>
            <a:r>
              <a:rPr lang="th"/>
              <a:t>The executive would like to know which car model is the most profitable for spare parts margin in average ? </a:t>
            </a:r>
            <a:endParaRPr/>
          </a:p>
          <a:p>
            <a:pPr indent="-342900" lvl="0" marL="457200" rtl="0" algn="l">
              <a:spcBef>
                <a:spcPts val="0"/>
              </a:spcBef>
              <a:spcAft>
                <a:spcPts val="0"/>
              </a:spcAft>
              <a:buSzPts val="1800"/>
              <a:buAutoNum type="arabicPeriod" startAt="5"/>
            </a:pPr>
            <a:r>
              <a:rPr lang="th"/>
              <a:t>The exeuctive would like to know in the last 3 months which car model doesn't make much money at all?</a:t>
            </a:r>
            <a:endParaRPr/>
          </a:p>
          <a:p>
            <a:pPr indent="-342900" lvl="0" marL="457200" rtl="0" algn="l">
              <a:spcBef>
                <a:spcPts val="0"/>
              </a:spcBef>
              <a:spcAft>
                <a:spcPts val="0"/>
              </a:spcAft>
              <a:buSzPts val="1800"/>
              <a:buAutoNum type="arabicPeriod" startAt="5"/>
            </a:pPr>
            <a:r>
              <a:rPr lang="th"/>
              <a:t>The manager of inventory whould like to report to his executive that which car model has the longest wait for parts to be repaired?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staff welcomes customers who visit and advises the prices of their car repairs. Some people may ask the price and use the service. Some people may not use the service.</a:t>
            </a:r>
            <a:endParaRPr/>
          </a:p>
          <a:p>
            <a:pPr indent="0" lvl="0" marL="0" rtl="0" algn="l">
              <a:spcBef>
                <a:spcPts val="1200"/>
              </a:spcBef>
              <a:spcAft>
                <a:spcPts val="0"/>
              </a:spcAft>
              <a:buNone/>
            </a:pPr>
            <a:r>
              <a:rPr lang="th"/>
              <a:t>Steps:</a:t>
            </a:r>
            <a:endParaRPr/>
          </a:p>
          <a:p>
            <a:pPr indent="-342900" lvl="0" marL="457200" rtl="0" algn="l">
              <a:spcBef>
                <a:spcPts val="1200"/>
              </a:spcBef>
              <a:spcAft>
                <a:spcPts val="0"/>
              </a:spcAft>
              <a:buSzPts val="1800"/>
              <a:buAutoNum type="arabicPeriod"/>
            </a:pPr>
            <a:r>
              <a:rPr lang="th"/>
              <a:t>INSERT a new customer data, if does not exisit. </a:t>
            </a:r>
            <a:endParaRPr/>
          </a:p>
          <a:p>
            <a:pPr indent="-342900" lvl="0" marL="457200" rtl="0" algn="l">
              <a:spcBef>
                <a:spcPts val="0"/>
              </a:spcBef>
              <a:spcAft>
                <a:spcPts val="0"/>
              </a:spcAft>
              <a:buSzPts val="1800"/>
              <a:buAutoNum type="arabicPeriod"/>
            </a:pPr>
            <a:r>
              <a:rPr lang="th"/>
              <a:t>UPDATE a new data of customer, in case of their have any change.</a:t>
            </a:r>
            <a:endParaRPr/>
          </a:p>
          <a:p>
            <a:pPr indent="-342900" lvl="0" marL="457200" rtl="0" algn="l">
              <a:spcBef>
                <a:spcPts val="0"/>
              </a:spcBef>
              <a:spcAft>
                <a:spcPts val="0"/>
              </a:spcAft>
              <a:buSzPts val="1800"/>
              <a:buAutoNum type="arabicPeriod"/>
            </a:pPr>
            <a:r>
              <a:rPr lang="th"/>
              <a:t>INSERT record to visiting_history table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manager would like to know how many client came to the shop and not repair?</a:t>
            </a:r>
            <a:endParaRPr/>
          </a:p>
          <a:p>
            <a:pPr indent="0" lvl="0" marL="0" rtl="0" algn="l">
              <a:spcBef>
                <a:spcPts val="1200"/>
              </a:spcBef>
              <a:spcAft>
                <a:spcPts val="0"/>
              </a:spcAft>
              <a:buNone/>
            </a:pPr>
            <a:r>
              <a:rPr lang="th"/>
              <a:t>Steps:</a:t>
            </a:r>
            <a:endParaRPr/>
          </a:p>
          <a:p>
            <a:pPr indent="-342900" lvl="0" marL="457200" rtl="0" algn="l">
              <a:spcBef>
                <a:spcPts val="1200"/>
              </a:spcBef>
              <a:spcAft>
                <a:spcPts val="0"/>
              </a:spcAft>
              <a:buSzPts val="1800"/>
              <a:buAutoNum type="arabicPeriod"/>
            </a:pPr>
            <a:r>
              <a:rPr lang="th"/>
              <a:t>SELECT the details of </a:t>
            </a:r>
            <a:r>
              <a:rPr lang="th"/>
              <a:t>client came to the shop and not repair?</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manager would like to know their employee efficiency and performance.</a:t>
            </a:r>
            <a:endParaRPr/>
          </a:p>
          <a:p>
            <a:pPr indent="-342900" lvl="0" marL="457200" rtl="0" algn="l">
              <a:spcBef>
                <a:spcPts val="1200"/>
              </a:spcBef>
              <a:spcAft>
                <a:spcPts val="0"/>
              </a:spcAft>
              <a:buSzPts val="1800"/>
              <a:buAutoNum type="arabicPeriod"/>
            </a:pPr>
            <a:r>
              <a:rPr lang="th"/>
              <a:t>Including Which car car that is broken and come to be repaired again after it was repaired no more than 14days ago?</a:t>
            </a:r>
            <a:endParaRPr/>
          </a:p>
          <a:p>
            <a:pPr indent="-342900" lvl="0" marL="457200" rtl="0" algn="l">
              <a:spcBef>
                <a:spcPts val="0"/>
              </a:spcBef>
              <a:spcAft>
                <a:spcPts val="0"/>
              </a:spcAft>
              <a:buSzPts val="1800"/>
              <a:buAutoNum type="arabicPeriod"/>
            </a:pPr>
            <a:r>
              <a:rPr lang="th"/>
              <a:t>Who is the fastest mechanic to fix the car?</a:t>
            </a:r>
            <a:endParaRPr/>
          </a:p>
          <a:p>
            <a:pPr indent="0" lvl="0" marL="0" rtl="0" algn="l">
              <a:spcBef>
                <a:spcPts val="1200"/>
              </a:spcBef>
              <a:spcAft>
                <a:spcPts val="0"/>
              </a:spcAft>
              <a:buNone/>
            </a:pPr>
            <a:r>
              <a:rPr lang="th"/>
              <a:t>Steps:</a:t>
            </a:r>
            <a:endParaRPr/>
          </a:p>
          <a:p>
            <a:pPr indent="-342900" lvl="0" marL="457200" rtl="0" algn="l">
              <a:spcBef>
                <a:spcPts val="1200"/>
              </a:spcBef>
              <a:spcAft>
                <a:spcPts val="0"/>
              </a:spcAft>
              <a:buSzPts val="1800"/>
              <a:buAutoNum type="arabicPeriod"/>
            </a:pPr>
            <a:r>
              <a:rPr lang="th"/>
              <a:t>Select to find which</a:t>
            </a:r>
            <a:r>
              <a:rPr lang="th"/>
              <a:t> car that is have more than 2 repair jobs for repair the same details within 1 month?</a:t>
            </a:r>
            <a:endParaRPr/>
          </a:p>
          <a:p>
            <a:pPr indent="-342900" lvl="0" marL="457200" rtl="0" algn="l">
              <a:spcBef>
                <a:spcPts val="0"/>
              </a:spcBef>
              <a:spcAft>
                <a:spcPts val="0"/>
              </a:spcAft>
              <a:buSzPts val="1800"/>
              <a:buAutoNum type="arabicPeriod"/>
            </a:pPr>
            <a:r>
              <a:rPr lang="th"/>
              <a:t>Select to find the mechanic who have the est average time to repair a car.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Select to find which car that is have more than 2 repair jobs for repair the same details within 1 month?</a:t>
            </a:r>
            <a:endParaRPr sz="1900"/>
          </a:p>
          <a:p>
            <a:pPr indent="0" lvl="0" marL="0" rtl="0" algn="l">
              <a:spcBef>
                <a:spcPts val="0"/>
              </a:spcBef>
              <a:spcAft>
                <a:spcPts val="0"/>
              </a:spcAft>
              <a:buSzPts val="990"/>
              <a:buNone/>
            </a:pPr>
            <a:r>
              <a:t/>
            </a:r>
            <a:endParaRPr sz="1900"/>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Changing mocking data for this case.</a:t>
            </a:r>
            <a:endParaRPr/>
          </a:p>
          <a:p>
            <a:pPr indent="0" lvl="0" marL="0" rtl="0" algn="l">
              <a:spcBef>
                <a:spcPts val="1200"/>
              </a:spcBef>
              <a:spcAft>
                <a:spcPts val="0"/>
              </a:spcAft>
              <a:buNone/>
            </a:pPr>
            <a:r>
              <a:rPr lang="th"/>
              <a:t>From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th"/>
              <a:t>To</a:t>
            </a:r>
            <a:endParaRPr/>
          </a:p>
        </p:txBody>
      </p:sp>
      <p:pic>
        <p:nvPicPr>
          <p:cNvPr id="145" name="Google Shape;145;p27"/>
          <p:cNvPicPr preferRelativeResize="0"/>
          <p:nvPr/>
        </p:nvPicPr>
        <p:blipFill>
          <a:blip r:embed="rId3">
            <a:alphaModFix/>
          </a:blip>
          <a:stretch>
            <a:fillRect/>
          </a:stretch>
        </p:blipFill>
        <p:spPr>
          <a:xfrm>
            <a:off x="311700" y="3966875"/>
            <a:ext cx="8879874" cy="529850"/>
          </a:xfrm>
          <a:prstGeom prst="rect">
            <a:avLst/>
          </a:prstGeom>
          <a:noFill/>
          <a:ln>
            <a:noFill/>
          </a:ln>
        </p:spPr>
      </p:pic>
      <p:pic>
        <p:nvPicPr>
          <p:cNvPr id="146" name="Google Shape;146;p27"/>
          <p:cNvPicPr preferRelativeResize="0"/>
          <p:nvPr/>
        </p:nvPicPr>
        <p:blipFill>
          <a:blip r:embed="rId4">
            <a:alphaModFix/>
          </a:blip>
          <a:stretch>
            <a:fillRect/>
          </a:stretch>
        </p:blipFill>
        <p:spPr>
          <a:xfrm>
            <a:off x="311700" y="2365875"/>
            <a:ext cx="8839203" cy="2528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Select to find which car that is have more than 2 repair jobs for repair the same details within 1 month?</a:t>
            </a:r>
            <a:endParaRPr sz="1900"/>
          </a:p>
          <a:p>
            <a:pPr indent="0" lvl="0" marL="0" rtl="0" algn="l">
              <a:spcBef>
                <a:spcPts val="0"/>
              </a:spcBef>
              <a:spcAft>
                <a:spcPts val="0"/>
              </a:spcAft>
              <a:buSzPts val="990"/>
              <a:buNone/>
            </a:pPr>
            <a:r>
              <a:t/>
            </a:r>
            <a:endParaRPr sz="1900"/>
          </a:p>
        </p:txBody>
      </p:sp>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8"/>
          <p:cNvPicPr preferRelativeResize="0"/>
          <p:nvPr/>
        </p:nvPicPr>
        <p:blipFill>
          <a:blip r:embed="rId3">
            <a:alphaModFix/>
          </a:blip>
          <a:stretch>
            <a:fillRect/>
          </a:stretch>
        </p:blipFill>
        <p:spPr>
          <a:xfrm>
            <a:off x="0" y="1293941"/>
            <a:ext cx="9144003" cy="37504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Who is the fastest mechanic to fix the car?</a:t>
            </a:r>
            <a:endParaRPr sz="1900"/>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29"/>
          <p:cNvPicPr preferRelativeResize="0"/>
          <p:nvPr/>
        </p:nvPicPr>
        <p:blipFill>
          <a:blip r:embed="rId3">
            <a:alphaModFix/>
          </a:blip>
          <a:stretch>
            <a:fillRect/>
          </a:stretch>
        </p:blipFill>
        <p:spPr>
          <a:xfrm>
            <a:off x="634425" y="1152474"/>
            <a:ext cx="7429350" cy="3565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executive would like to have a dashboard for his business </a:t>
            </a:r>
            <a:endParaRPr/>
          </a:p>
          <a:p>
            <a:pPr indent="0" lvl="0" marL="0" rtl="0" algn="l">
              <a:spcBef>
                <a:spcPts val="1200"/>
              </a:spcBef>
              <a:spcAft>
                <a:spcPts val="0"/>
              </a:spcAft>
              <a:buNone/>
            </a:pPr>
            <a:r>
              <a:rPr lang="th"/>
              <a:t>Steps:</a:t>
            </a:r>
            <a:endParaRPr/>
          </a:p>
          <a:p>
            <a:pPr indent="0" lvl="0" marL="0" rtl="0" algn="l">
              <a:spcBef>
                <a:spcPts val="1200"/>
              </a:spcBef>
              <a:spcAft>
                <a:spcPts val="0"/>
              </a:spcAft>
              <a:buNone/>
            </a:pPr>
            <a:r>
              <a:rPr lang="th"/>
              <a:t>3. which car model is the most profitable for spare parts margin in average ? </a:t>
            </a:r>
            <a:endParaRPr/>
          </a:p>
          <a:p>
            <a:pPr indent="0" lvl="0" marL="0" rtl="0" algn="l">
              <a:spcBef>
                <a:spcPts val="1200"/>
              </a:spcBef>
              <a:spcAft>
                <a:spcPts val="0"/>
              </a:spcAft>
              <a:buNone/>
            </a:pPr>
            <a:r>
              <a:rPr lang="th"/>
              <a:t>4. In the last 3 months, which car model doesn't make much money at all?</a:t>
            </a:r>
            <a:endParaRPr/>
          </a:p>
          <a:p>
            <a:pPr indent="0" lvl="0" marL="45720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which car model is the most profitable for spare parts margin in average ? </a:t>
            </a:r>
            <a:endParaRPr sz="1900"/>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31"/>
          <p:cNvPicPr preferRelativeResize="0"/>
          <p:nvPr/>
        </p:nvPicPr>
        <p:blipFill>
          <a:blip r:embed="rId3">
            <a:alphaModFix/>
          </a:blip>
          <a:stretch>
            <a:fillRect/>
          </a:stretch>
        </p:blipFill>
        <p:spPr>
          <a:xfrm>
            <a:off x="877083" y="1202027"/>
            <a:ext cx="7389843" cy="3722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6833" l="0" r="0" t="13516"/>
          <a:stretch/>
        </p:blipFill>
        <p:spPr>
          <a:xfrm>
            <a:off x="471475" y="436950"/>
            <a:ext cx="7956101" cy="4096751"/>
          </a:xfrm>
          <a:prstGeom prst="rect">
            <a:avLst/>
          </a:prstGeom>
          <a:noFill/>
          <a:ln>
            <a:noFill/>
          </a:ln>
        </p:spPr>
      </p:pic>
      <p:pic>
        <p:nvPicPr>
          <p:cNvPr id="64" name="Google Shape;64;p14"/>
          <p:cNvPicPr preferRelativeResize="0"/>
          <p:nvPr/>
        </p:nvPicPr>
        <p:blipFill>
          <a:blip r:embed="rId4">
            <a:alphaModFix/>
          </a:blip>
          <a:stretch>
            <a:fillRect/>
          </a:stretch>
        </p:blipFill>
        <p:spPr>
          <a:xfrm>
            <a:off x="3044800" y="436950"/>
            <a:ext cx="2809450" cy="681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In the last 3 months, which car model doesn't make much money at all?</a:t>
            </a:r>
            <a:endParaRPr sz="1900"/>
          </a:p>
        </p:txBody>
      </p:sp>
      <p:sp>
        <p:nvSpPr>
          <p:cNvPr id="179" name="Google Shape;17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32"/>
          <p:cNvPicPr preferRelativeResize="0"/>
          <p:nvPr/>
        </p:nvPicPr>
        <p:blipFill>
          <a:blip r:embed="rId3">
            <a:alphaModFix/>
          </a:blip>
          <a:stretch>
            <a:fillRect/>
          </a:stretch>
        </p:blipFill>
        <p:spPr>
          <a:xfrm>
            <a:off x="664175" y="1152475"/>
            <a:ext cx="8123075" cy="3918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5. </a:t>
            </a:r>
            <a:r>
              <a:rPr lang="th"/>
              <a:t>The manager of inventory would like to report to his executive that which car model has the longest wait for parts?</a:t>
            </a:r>
            <a:endParaRPr/>
          </a:p>
          <a:p>
            <a:pPr indent="0" lvl="0" marL="0" rtl="0" algn="l">
              <a:spcBef>
                <a:spcPts val="1200"/>
              </a:spcBef>
              <a:spcAft>
                <a:spcPts val="1200"/>
              </a:spcAft>
              <a:buNone/>
            </a:pPr>
            <a:r>
              <a:t/>
            </a:r>
            <a:endParaRPr/>
          </a:p>
        </p:txBody>
      </p:sp>
      <p:pic>
        <p:nvPicPr>
          <p:cNvPr id="187" name="Google Shape;187;p33"/>
          <p:cNvPicPr preferRelativeResize="0"/>
          <p:nvPr/>
        </p:nvPicPr>
        <p:blipFill>
          <a:blip r:embed="rId3">
            <a:alphaModFix/>
          </a:blip>
          <a:stretch>
            <a:fillRect/>
          </a:stretch>
        </p:blipFill>
        <p:spPr>
          <a:xfrm>
            <a:off x="555009" y="2004426"/>
            <a:ext cx="8188542" cy="3139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193" name="Google Shape;19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staff welcomes customers who visit and advises the prices of their car repairs. Some people may ask the price and use the service. Some people may not use the service.</a:t>
            </a:r>
            <a:endParaRPr/>
          </a:p>
          <a:p>
            <a:pPr indent="0" lvl="0" marL="0" rtl="0" algn="l">
              <a:spcBef>
                <a:spcPts val="1200"/>
              </a:spcBef>
              <a:spcAft>
                <a:spcPts val="0"/>
              </a:spcAft>
              <a:buNone/>
            </a:pPr>
            <a:r>
              <a:rPr lang="th"/>
              <a:t>Steps:</a:t>
            </a:r>
            <a:endParaRPr/>
          </a:p>
          <a:p>
            <a:pPr indent="-342900" lvl="0" marL="457200" rtl="0" algn="l">
              <a:spcBef>
                <a:spcPts val="1200"/>
              </a:spcBef>
              <a:spcAft>
                <a:spcPts val="0"/>
              </a:spcAft>
              <a:buSzPts val="1800"/>
              <a:buAutoNum type="arabicPeriod"/>
            </a:pPr>
            <a:r>
              <a:rPr lang="th"/>
              <a:t>INSERT a new customer data, if does not exisit. </a:t>
            </a:r>
            <a:endParaRPr/>
          </a:p>
        </p:txBody>
      </p:sp>
      <p:pic>
        <p:nvPicPr>
          <p:cNvPr id="194" name="Google Shape;194;p34"/>
          <p:cNvPicPr preferRelativeResize="0"/>
          <p:nvPr/>
        </p:nvPicPr>
        <p:blipFill>
          <a:blip r:embed="rId3">
            <a:alphaModFix/>
          </a:blip>
          <a:stretch>
            <a:fillRect/>
          </a:stretch>
        </p:blipFill>
        <p:spPr>
          <a:xfrm>
            <a:off x="152400" y="3497009"/>
            <a:ext cx="8679900" cy="4534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200" name="Google Shape;20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staff welcomes customers who visit and advises the prices of their car repairs. Some people may ask the price and use the service. Some people may not use the service.</a:t>
            </a:r>
            <a:endParaRPr/>
          </a:p>
          <a:p>
            <a:pPr indent="0" lvl="0" marL="0" rtl="0" algn="l">
              <a:spcBef>
                <a:spcPts val="1200"/>
              </a:spcBef>
              <a:spcAft>
                <a:spcPts val="0"/>
              </a:spcAft>
              <a:buNone/>
            </a:pPr>
            <a:r>
              <a:rPr lang="th"/>
              <a:t>Steps:</a:t>
            </a:r>
            <a:endParaRPr/>
          </a:p>
          <a:p>
            <a:pPr indent="0" lvl="0" marL="0" rtl="0" algn="l">
              <a:spcBef>
                <a:spcPts val="1200"/>
              </a:spcBef>
              <a:spcAft>
                <a:spcPts val="0"/>
              </a:spcAft>
              <a:buNone/>
            </a:pPr>
            <a:r>
              <a:rPr lang="th"/>
              <a:t>2.</a:t>
            </a:r>
            <a:r>
              <a:rPr lang="th"/>
              <a:t>UPDATE a new data of customer, in case of their have any change.</a:t>
            </a:r>
            <a:endParaRPr/>
          </a:p>
          <a:p>
            <a:pPr indent="0" lvl="0" marL="0" rtl="0" algn="l">
              <a:spcBef>
                <a:spcPts val="1200"/>
              </a:spcBef>
              <a:spcAft>
                <a:spcPts val="1200"/>
              </a:spcAft>
              <a:buNone/>
            </a:pPr>
            <a:r>
              <a:t/>
            </a:r>
            <a:endParaRPr/>
          </a:p>
        </p:txBody>
      </p:sp>
      <p:pic>
        <p:nvPicPr>
          <p:cNvPr id="201" name="Google Shape;201;p35"/>
          <p:cNvPicPr preferRelativeResize="0"/>
          <p:nvPr/>
        </p:nvPicPr>
        <p:blipFill>
          <a:blip r:embed="rId3">
            <a:alphaModFix/>
          </a:blip>
          <a:stretch>
            <a:fillRect/>
          </a:stretch>
        </p:blipFill>
        <p:spPr>
          <a:xfrm>
            <a:off x="-75525" y="3349692"/>
            <a:ext cx="9144002" cy="5922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Issaret</a:t>
            </a:r>
            <a:endParaRPr/>
          </a:p>
        </p:txBody>
      </p:sp>
      <p:sp>
        <p:nvSpPr>
          <p:cNvPr id="207" name="Google Shape;20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h"/>
              <a:t>3. INSERT record to visiting_history table</a:t>
            </a:r>
            <a:endParaRPr/>
          </a:p>
        </p:txBody>
      </p:sp>
      <p:pic>
        <p:nvPicPr>
          <p:cNvPr id="208" name="Google Shape;208;p36"/>
          <p:cNvPicPr preferRelativeResize="0"/>
          <p:nvPr/>
        </p:nvPicPr>
        <p:blipFill>
          <a:blip r:embed="rId3">
            <a:alphaModFix/>
          </a:blip>
          <a:stretch>
            <a:fillRect/>
          </a:stretch>
        </p:blipFill>
        <p:spPr>
          <a:xfrm>
            <a:off x="817100" y="1784225"/>
            <a:ext cx="6906475" cy="1896450"/>
          </a:xfrm>
          <a:prstGeom prst="rect">
            <a:avLst/>
          </a:prstGeom>
          <a:noFill/>
          <a:ln>
            <a:noFill/>
          </a:ln>
        </p:spPr>
      </p:pic>
      <p:pic>
        <p:nvPicPr>
          <p:cNvPr id="209" name="Google Shape;209;p36"/>
          <p:cNvPicPr preferRelativeResize="0"/>
          <p:nvPr/>
        </p:nvPicPr>
        <p:blipFill>
          <a:blip r:embed="rId4">
            <a:alphaModFix/>
          </a:blip>
          <a:stretch>
            <a:fillRect/>
          </a:stretch>
        </p:blipFill>
        <p:spPr>
          <a:xfrm>
            <a:off x="479925" y="3845575"/>
            <a:ext cx="8352377" cy="352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1900"/>
              <a:t>The manager would like to know how many client came to the shop and not repair?</a:t>
            </a:r>
            <a:endParaRPr sz="1900"/>
          </a:p>
        </p:txBody>
      </p:sp>
      <p:sp>
        <p:nvSpPr>
          <p:cNvPr id="215" name="Google Shape;21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37"/>
          <p:cNvPicPr preferRelativeResize="0"/>
          <p:nvPr/>
        </p:nvPicPr>
        <p:blipFill>
          <a:blip r:embed="rId3">
            <a:alphaModFix/>
          </a:blip>
          <a:stretch>
            <a:fillRect/>
          </a:stretch>
        </p:blipFill>
        <p:spPr>
          <a:xfrm>
            <a:off x="0" y="1597353"/>
            <a:ext cx="9143999" cy="28208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0" y="37402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600"/>
              <a:t>S</a:t>
            </a:r>
            <a:r>
              <a:rPr lang="th" sz="2600"/>
              <a:t>cenario: Customer want to know the repair prices</a:t>
            </a:r>
            <a:endParaRPr sz="2600"/>
          </a:p>
        </p:txBody>
      </p:sp>
      <p:sp>
        <p:nvSpPr>
          <p:cNvPr id="222" name="Google Shape;222;p38"/>
          <p:cNvSpPr txBox="1"/>
          <p:nvPr>
            <p:ph idx="1" type="body"/>
          </p:nvPr>
        </p:nvSpPr>
        <p:spPr>
          <a:xfrm>
            <a:off x="29400" y="946725"/>
            <a:ext cx="9144000" cy="3807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th"/>
              <a:t>Background: A new customer wants to change his door seal strips and the customer wants to know the price before repair. The seal strip needs to be changed due to old age. The vehicle is …</a:t>
            </a:r>
            <a:endParaRPr/>
          </a:p>
          <a:p>
            <a:pPr indent="0" lvl="0" marL="0" rtl="0" algn="l">
              <a:spcBef>
                <a:spcPts val="1200"/>
              </a:spcBef>
              <a:spcAft>
                <a:spcPts val="0"/>
              </a:spcAft>
              <a:buNone/>
            </a:pPr>
            <a:r>
              <a:rPr lang="th"/>
              <a:t>Steps: 	</a:t>
            </a:r>
            <a:endParaRPr/>
          </a:p>
          <a:p>
            <a:pPr indent="0" lvl="0" marL="457200" rtl="0" algn="l">
              <a:spcBef>
                <a:spcPts val="1200"/>
              </a:spcBef>
              <a:spcAft>
                <a:spcPts val="0"/>
              </a:spcAft>
              <a:buNone/>
            </a:pPr>
            <a:r>
              <a:rPr lang="th"/>
              <a:t>1.  Check the the customer, old or new, using full name and insert their infor eg. visites and customer’s info .</a:t>
            </a:r>
            <a:endParaRPr/>
          </a:p>
          <a:p>
            <a:pPr indent="0" lvl="0" marL="0" rtl="0" algn="l">
              <a:spcBef>
                <a:spcPts val="1200"/>
              </a:spcBef>
              <a:spcAft>
                <a:spcPts val="0"/>
              </a:spcAft>
              <a:buNone/>
            </a:pPr>
            <a:r>
              <a:rPr lang="th"/>
              <a:t>	2. I</a:t>
            </a:r>
            <a:r>
              <a:rPr lang="th"/>
              <a:t>nsert vehicle and customer information </a:t>
            </a:r>
            <a:endParaRPr/>
          </a:p>
          <a:p>
            <a:pPr indent="457200" lvl="0" marL="0" rtl="0" algn="l">
              <a:spcBef>
                <a:spcPts val="1200"/>
              </a:spcBef>
              <a:spcAft>
                <a:spcPts val="0"/>
              </a:spcAft>
              <a:buNone/>
            </a:pPr>
            <a:r>
              <a:rPr lang="th"/>
              <a:t>3. </a:t>
            </a:r>
            <a:r>
              <a:rPr lang="th"/>
              <a:t>Check the part available in the inventory for the given vehicle</a:t>
            </a:r>
            <a:endParaRPr/>
          </a:p>
          <a:p>
            <a:pPr indent="0" lvl="0" marL="457200" rtl="0" algn="l">
              <a:spcBef>
                <a:spcPts val="1200"/>
              </a:spcBef>
              <a:spcAft>
                <a:spcPts val="0"/>
              </a:spcAft>
              <a:buNone/>
            </a:pPr>
            <a:r>
              <a:rPr lang="th"/>
              <a:t>4. Check the price of the part. </a:t>
            </a:r>
            <a:endParaRPr/>
          </a:p>
          <a:p>
            <a:pPr indent="0" lvl="0" marL="457200" rtl="0" algn="l">
              <a:spcBef>
                <a:spcPts val="1200"/>
              </a:spcBef>
              <a:spcAft>
                <a:spcPts val="1200"/>
              </a:spcAft>
              <a:buNone/>
            </a:pPr>
            <a:r>
              <a:rPr lang="th"/>
              <a:t>5. </a:t>
            </a:r>
            <a:r>
              <a:rPr lang="th"/>
              <a:t>Insert the spare price to Invoice. </a:t>
            </a:r>
            <a:endParaRPr/>
          </a:p>
        </p:txBody>
      </p:sp>
      <p:sp>
        <p:nvSpPr>
          <p:cNvPr id="223" name="Google Shape;223;p38"/>
          <p:cNvSpPr txBox="1"/>
          <p:nvPr>
            <p:ph type="title"/>
          </p:nvPr>
        </p:nvSpPr>
        <p:spPr>
          <a:xfrm>
            <a:off x="8200200" y="0"/>
            <a:ext cx="94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600"/>
              <a:t>AOF</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8076"/>
              <a:buFont typeface="Arial"/>
              <a:buNone/>
            </a:pPr>
            <a:r>
              <a:rPr lang="th" sz="2600"/>
              <a:t>Scenario: Customer want to know the repair prices</a:t>
            </a:r>
            <a:endParaRPr sz="2600"/>
          </a:p>
          <a:p>
            <a:pPr indent="0" lvl="0" marL="0" rtl="0" algn="l">
              <a:spcBef>
                <a:spcPts val="0"/>
              </a:spcBef>
              <a:spcAft>
                <a:spcPts val="0"/>
              </a:spcAft>
              <a:buNone/>
            </a:pPr>
            <a:r>
              <a:t/>
            </a:r>
            <a:endParaRPr/>
          </a:p>
        </p:txBody>
      </p:sp>
      <p:sp>
        <p:nvSpPr>
          <p:cNvPr id="229" name="Google Shape;229;p39"/>
          <p:cNvSpPr txBox="1"/>
          <p:nvPr>
            <p:ph type="title"/>
          </p:nvPr>
        </p:nvSpPr>
        <p:spPr>
          <a:xfrm>
            <a:off x="8200200" y="0"/>
            <a:ext cx="94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600"/>
              <a:t>AOF</a:t>
            </a:r>
            <a:endParaRPr sz="2600"/>
          </a:p>
        </p:txBody>
      </p:sp>
      <p:pic>
        <p:nvPicPr>
          <p:cNvPr id="230" name="Google Shape;230;p39"/>
          <p:cNvPicPr preferRelativeResize="0"/>
          <p:nvPr/>
        </p:nvPicPr>
        <p:blipFill rotWithShape="1">
          <a:blip r:embed="rId3">
            <a:alphaModFix/>
          </a:blip>
          <a:srcRect b="73856" l="0" r="0" t="0"/>
          <a:stretch/>
        </p:blipFill>
        <p:spPr>
          <a:xfrm>
            <a:off x="0" y="2996750"/>
            <a:ext cx="6721101" cy="572700"/>
          </a:xfrm>
          <a:prstGeom prst="rect">
            <a:avLst/>
          </a:prstGeom>
          <a:noFill/>
          <a:ln>
            <a:noFill/>
          </a:ln>
        </p:spPr>
      </p:pic>
      <p:sp>
        <p:nvSpPr>
          <p:cNvPr id="231" name="Google Shape;231;p39"/>
          <p:cNvSpPr/>
          <p:nvPr/>
        </p:nvSpPr>
        <p:spPr>
          <a:xfrm>
            <a:off x="7045300" y="1507850"/>
            <a:ext cx="705996" cy="180090"/>
          </a:xfrm>
          <a:prstGeom prst="flowChartTermina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9"/>
          <p:cNvPicPr preferRelativeResize="0"/>
          <p:nvPr/>
        </p:nvPicPr>
        <p:blipFill rotWithShape="1">
          <a:blip r:embed="rId4">
            <a:alphaModFix/>
          </a:blip>
          <a:srcRect b="8567" l="0" r="0" t="0"/>
          <a:stretch/>
        </p:blipFill>
        <p:spPr>
          <a:xfrm>
            <a:off x="0" y="442825"/>
            <a:ext cx="6721100" cy="2532990"/>
          </a:xfrm>
          <a:prstGeom prst="rect">
            <a:avLst/>
          </a:prstGeom>
          <a:noFill/>
          <a:ln>
            <a:noFill/>
          </a:ln>
        </p:spPr>
      </p:pic>
      <p:pic>
        <p:nvPicPr>
          <p:cNvPr id="233" name="Google Shape;233;p39"/>
          <p:cNvPicPr preferRelativeResize="0"/>
          <p:nvPr/>
        </p:nvPicPr>
        <p:blipFill>
          <a:blip r:embed="rId5">
            <a:alphaModFix/>
          </a:blip>
          <a:stretch>
            <a:fillRect/>
          </a:stretch>
        </p:blipFill>
        <p:spPr>
          <a:xfrm>
            <a:off x="3407375" y="691775"/>
            <a:ext cx="5690975" cy="1254350"/>
          </a:xfrm>
          <a:prstGeom prst="rect">
            <a:avLst/>
          </a:prstGeom>
          <a:noFill/>
          <a:ln>
            <a:noFill/>
          </a:ln>
        </p:spPr>
      </p:pic>
      <p:sp>
        <p:nvSpPr>
          <p:cNvPr id="234" name="Google Shape;234;p39"/>
          <p:cNvSpPr/>
          <p:nvPr/>
        </p:nvSpPr>
        <p:spPr>
          <a:xfrm>
            <a:off x="7010400" y="1507850"/>
            <a:ext cx="705996" cy="180090"/>
          </a:xfrm>
          <a:prstGeom prst="flowChartTermina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39"/>
          <p:cNvPicPr preferRelativeResize="0"/>
          <p:nvPr/>
        </p:nvPicPr>
        <p:blipFill rotWithShape="1">
          <a:blip r:embed="rId6">
            <a:alphaModFix/>
          </a:blip>
          <a:srcRect b="0" l="0" r="-1461" t="0"/>
          <a:stretch/>
        </p:blipFill>
        <p:spPr>
          <a:xfrm>
            <a:off x="131925" y="3590375"/>
            <a:ext cx="9144000" cy="1233000"/>
          </a:xfrm>
          <a:prstGeom prst="rect">
            <a:avLst/>
          </a:prstGeom>
          <a:noFill/>
          <a:ln>
            <a:noFill/>
          </a:ln>
        </p:spPr>
      </p:pic>
      <p:sp>
        <p:nvSpPr>
          <p:cNvPr id="236" name="Google Shape;236;p39"/>
          <p:cNvSpPr/>
          <p:nvPr/>
        </p:nvSpPr>
        <p:spPr>
          <a:xfrm>
            <a:off x="5907050" y="4402625"/>
            <a:ext cx="943812" cy="180090"/>
          </a:xfrm>
          <a:prstGeom prst="flowChartTermina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0" y="0"/>
            <a:ext cx="143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Result</a:t>
            </a:r>
            <a:endParaRPr/>
          </a:p>
        </p:txBody>
      </p:sp>
      <p:pic>
        <p:nvPicPr>
          <p:cNvPr id="242" name="Google Shape;242;p40"/>
          <p:cNvPicPr preferRelativeResize="0"/>
          <p:nvPr/>
        </p:nvPicPr>
        <p:blipFill rotWithShape="1">
          <a:blip r:embed="rId3">
            <a:alphaModFix/>
          </a:blip>
          <a:srcRect b="0" l="0" r="0" t="24242"/>
          <a:stretch/>
        </p:blipFill>
        <p:spPr>
          <a:xfrm>
            <a:off x="0" y="572699"/>
            <a:ext cx="6721101" cy="1659600"/>
          </a:xfrm>
          <a:prstGeom prst="rect">
            <a:avLst/>
          </a:prstGeom>
          <a:noFill/>
          <a:ln>
            <a:noFill/>
          </a:ln>
        </p:spPr>
      </p:pic>
      <p:pic>
        <p:nvPicPr>
          <p:cNvPr id="243" name="Google Shape;243;p40"/>
          <p:cNvPicPr preferRelativeResize="0"/>
          <p:nvPr/>
        </p:nvPicPr>
        <p:blipFill rotWithShape="1">
          <a:blip r:embed="rId4">
            <a:alphaModFix/>
          </a:blip>
          <a:srcRect b="10104" l="0" r="0" t="0"/>
          <a:stretch/>
        </p:blipFill>
        <p:spPr>
          <a:xfrm>
            <a:off x="0" y="2007150"/>
            <a:ext cx="5225175" cy="1659600"/>
          </a:xfrm>
          <a:prstGeom prst="rect">
            <a:avLst/>
          </a:prstGeom>
          <a:noFill/>
          <a:ln>
            <a:noFill/>
          </a:ln>
        </p:spPr>
      </p:pic>
      <p:sp>
        <p:nvSpPr>
          <p:cNvPr id="244" name="Google Shape;244;p40"/>
          <p:cNvSpPr txBox="1"/>
          <p:nvPr>
            <p:ph type="title"/>
          </p:nvPr>
        </p:nvSpPr>
        <p:spPr>
          <a:xfrm>
            <a:off x="8200200" y="0"/>
            <a:ext cx="94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600"/>
              <a:t>AOF</a:t>
            </a:r>
            <a:endParaRPr sz="2600"/>
          </a:p>
        </p:txBody>
      </p:sp>
      <p:pic>
        <p:nvPicPr>
          <p:cNvPr id="245" name="Google Shape;245;p40"/>
          <p:cNvPicPr preferRelativeResize="0"/>
          <p:nvPr/>
        </p:nvPicPr>
        <p:blipFill>
          <a:blip r:embed="rId5">
            <a:alphaModFix/>
          </a:blip>
          <a:stretch>
            <a:fillRect/>
          </a:stretch>
        </p:blipFill>
        <p:spPr>
          <a:xfrm>
            <a:off x="4373825" y="1060350"/>
            <a:ext cx="4522627" cy="1171950"/>
          </a:xfrm>
          <a:prstGeom prst="rect">
            <a:avLst/>
          </a:prstGeom>
          <a:noFill/>
          <a:ln>
            <a:noFill/>
          </a:ln>
        </p:spPr>
      </p:pic>
      <p:pic>
        <p:nvPicPr>
          <p:cNvPr id="246" name="Google Shape;246;p40"/>
          <p:cNvPicPr preferRelativeResize="0"/>
          <p:nvPr/>
        </p:nvPicPr>
        <p:blipFill>
          <a:blip r:embed="rId6">
            <a:alphaModFix/>
          </a:blip>
          <a:stretch>
            <a:fillRect/>
          </a:stretch>
        </p:blipFill>
        <p:spPr>
          <a:xfrm>
            <a:off x="4840925" y="3932325"/>
            <a:ext cx="3871900" cy="682775"/>
          </a:xfrm>
          <a:prstGeom prst="rect">
            <a:avLst/>
          </a:prstGeom>
          <a:noFill/>
          <a:ln>
            <a:noFill/>
          </a:ln>
        </p:spPr>
      </p:pic>
      <p:pic>
        <p:nvPicPr>
          <p:cNvPr id="247" name="Google Shape;247;p40"/>
          <p:cNvPicPr preferRelativeResize="0"/>
          <p:nvPr/>
        </p:nvPicPr>
        <p:blipFill>
          <a:blip r:embed="rId7">
            <a:alphaModFix/>
          </a:blip>
          <a:stretch>
            <a:fillRect/>
          </a:stretch>
        </p:blipFill>
        <p:spPr>
          <a:xfrm>
            <a:off x="49375" y="3730459"/>
            <a:ext cx="4522624" cy="1187189"/>
          </a:xfrm>
          <a:prstGeom prst="rect">
            <a:avLst/>
          </a:prstGeom>
          <a:noFill/>
          <a:ln>
            <a:noFill/>
          </a:ln>
        </p:spPr>
      </p:pic>
      <p:sp>
        <p:nvSpPr>
          <p:cNvPr id="248" name="Google Shape;248;p40"/>
          <p:cNvSpPr/>
          <p:nvPr/>
        </p:nvSpPr>
        <p:spPr>
          <a:xfrm>
            <a:off x="4502375" y="1756150"/>
            <a:ext cx="3731562" cy="250992"/>
          </a:xfrm>
          <a:prstGeom prst="flowChartTermina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0"/>
          <p:cNvSpPr/>
          <p:nvPr/>
        </p:nvSpPr>
        <p:spPr>
          <a:xfrm>
            <a:off x="195625" y="4444275"/>
            <a:ext cx="4220316" cy="250992"/>
          </a:xfrm>
          <a:prstGeom prst="flowChartTermina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40"/>
          <p:cNvPicPr preferRelativeResize="0"/>
          <p:nvPr/>
        </p:nvPicPr>
        <p:blipFill>
          <a:blip r:embed="rId8">
            <a:alphaModFix/>
          </a:blip>
          <a:stretch>
            <a:fillRect/>
          </a:stretch>
        </p:blipFill>
        <p:spPr>
          <a:xfrm>
            <a:off x="4959775" y="2499948"/>
            <a:ext cx="3038475" cy="733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413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8076"/>
              <a:buFont typeface="Arial"/>
              <a:buNone/>
            </a:pPr>
            <a:r>
              <a:rPr lang="th" sz="2600"/>
              <a:t>Scenario: Manager want to know final inventory</a:t>
            </a:r>
            <a:endParaRPr sz="2600"/>
          </a:p>
          <a:p>
            <a:pPr indent="0" lvl="0" marL="0" rtl="0" algn="l">
              <a:spcBef>
                <a:spcPts val="0"/>
              </a:spcBef>
              <a:spcAft>
                <a:spcPts val="0"/>
              </a:spcAft>
              <a:buNone/>
            </a:pPr>
            <a:r>
              <a:t/>
            </a:r>
            <a:endParaRPr/>
          </a:p>
        </p:txBody>
      </p:sp>
      <p:sp>
        <p:nvSpPr>
          <p:cNvPr id="256" name="Google Shape;256;p41"/>
          <p:cNvSpPr txBox="1"/>
          <p:nvPr>
            <p:ph type="title"/>
          </p:nvPr>
        </p:nvSpPr>
        <p:spPr>
          <a:xfrm>
            <a:off x="8200200" y="0"/>
            <a:ext cx="94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600"/>
              <a:t>AOF</a:t>
            </a:r>
            <a:endParaRPr sz="2600"/>
          </a:p>
        </p:txBody>
      </p:sp>
      <p:pic>
        <p:nvPicPr>
          <p:cNvPr id="257" name="Google Shape;257;p41"/>
          <p:cNvPicPr preferRelativeResize="0"/>
          <p:nvPr/>
        </p:nvPicPr>
        <p:blipFill>
          <a:blip r:embed="rId3">
            <a:alphaModFix/>
          </a:blip>
          <a:stretch>
            <a:fillRect/>
          </a:stretch>
        </p:blipFill>
        <p:spPr>
          <a:xfrm>
            <a:off x="0" y="439400"/>
            <a:ext cx="3393075" cy="2013100"/>
          </a:xfrm>
          <a:prstGeom prst="rect">
            <a:avLst/>
          </a:prstGeom>
          <a:noFill/>
          <a:ln>
            <a:noFill/>
          </a:ln>
        </p:spPr>
      </p:pic>
      <p:pic>
        <p:nvPicPr>
          <p:cNvPr id="258" name="Google Shape;258;p41"/>
          <p:cNvPicPr preferRelativeResize="0"/>
          <p:nvPr/>
        </p:nvPicPr>
        <p:blipFill>
          <a:blip r:embed="rId4">
            <a:alphaModFix/>
          </a:blip>
          <a:stretch>
            <a:fillRect/>
          </a:stretch>
        </p:blipFill>
        <p:spPr>
          <a:xfrm>
            <a:off x="4353325" y="799600"/>
            <a:ext cx="4171175" cy="1383150"/>
          </a:xfrm>
          <a:prstGeom prst="rect">
            <a:avLst/>
          </a:prstGeom>
          <a:noFill/>
          <a:ln>
            <a:noFill/>
          </a:ln>
        </p:spPr>
      </p:pic>
      <p:pic>
        <p:nvPicPr>
          <p:cNvPr id="259" name="Google Shape;259;p41"/>
          <p:cNvPicPr preferRelativeResize="0"/>
          <p:nvPr/>
        </p:nvPicPr>
        <p:blipFill>
          <a:blip r:embed="rId5">
            <a:alphaModFix/>
          </a:blip>
          <a:stretch>
            <a:fillRect/>
          </a:stretch>
        </p:blipFill>
        <p:spPr>
          <a:xfrm>
            <a:off x="5159050" y="2409650"/>
            <a:ext cx="1972748" cy="2655950"/>
          </a:xfrm>
          <a:prstGeom prst="rect">
            <a:avLst/>
          </a:prstGeom>
          <a:noFill/>
          <a:ln>
            <a:noFill/>
          </a:ln>
        </p:spPr>
      </p:pic>
      <p:pic>
        <p:nvPicPr>
          <p:cNvPr id="260" name="Google Shape;260;p41"/>
          <p:cNvPicPr preferRelativeResize="0"/>
          <p:nvPr/>
        </p:nvPicPr>
        <p:blipFill>
          <a:blip r:embed="rId6">
            <a:alphaModFix/>
          </a:blip>
          <a:stretch>
            <a:fillRect/>
          </a:stretch>
        </p:blipFill>
        <p:spPr>
          <a:xfrm>
            <a:off x="1159902" y="2494975"/>
            <a:ext cx="2638273" cy="2570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Agenda</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th"/>
              <a:t>Project description</a:t>
            </a:r>
            <a:endParaRPr/>
          </a:p>
          <a:p>
            <a:pPr indent="-342900" lvl="0" marL="457200" rtl="0" algn="l">
              <a:spcBef>
                <a:spcPts val="0"/>
              </a:spcBef>
              <a:spcAft>
                <a:spcPts val="0"/>
              </a:spcAft>
              <a:buSzPts val="1800"/>
              <a:buAutoNum type="arabicPeriod"/>
            </a:pPr>
            <a:r>
              <a:rPr lang="th"/>
              <a:t>Business Rules</a:t>
            </a:r>
            <a:endParaRPr/>
          </a:p>
          <a:p>
            <a:pPr indent="-342900" lvl="0" marL="457200" rtl="0" algn="l">
              <a:spcBef>
                <a:spcPts val="0"/>
              </a:spcBef>
              <a:spcAft>
                <a:spcPts val="0"/>
              </a:spcAft>
              <a:buSzPts val="1800"/>
              <a:buAutoNum type="arabicPeriod"/>
            </a:pPr>
            <a:r>
              <a:rPr lang="th"/>
              <a:t>Conceptual Diagram</a:t>
            </a:r>
            <a:endParaRPr/>
          </a:p>
          <a:p>
            <a:pPr indent="-342900" lvl="0" marL="457200" rtl="0" algn="l">
              <a:spcBef>
                <a:spcPts val="0"/>
              </a:spcBef>
              <a:spcAft>
                <a:spcPts val="0"/>
              </a:spcAft>
              <a:buSzPts val="1800"/>
              <a:buAutoNum type="arabicPeriod"/>
            </a:pPr>
            <a:r>
              <a:rPr lang="th"/>
              <a:t>Logical Diagram</a:t>
            </a:r>
            <a:endParaRPr/>
          </a:p>
          <a:p>
            <a:pPr indent="-342900" lvl="0" marL="457200" rtl="0" algn="l">
              <a:spcBef>
                <a:spcPts val="0"/>
              </a:spcBef>
              <a:spcAft>
                <a:spcPts val="0"/>
              </a:spcAft>
              <a:buSzPts val="1800"/>
              <a:buAutoNum type="arabicPeriod"/>
            </a:pPr>
            <a:r>
              <a:rPr lang="th"/>
              <a:t>Data Dictionary</a:t>
            </a:r>
            <a:endParaRPr/>
          </a:p>
          <a:p>
            <a:pPr indent="-342900" lvl="0" marL="457200" rtl="0" algn="l">
              <a:spcBef>
                <a:spcPts val="0"/>
              </a:spcBef>
              <a:spcAft>
                <a:spcPts val="0"/>
              </a:spcAft>
              <a:buSzPts val="1800"/>
              <a:buAutoNum type="arabicPeriod"/>
            </a:pPr>
            <a:r>
              <a:rPr lang="th"/>
              <a:t>Our own SQL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8076"/>
              <a:buFont typeface="Arial"/>
              <a:buNone/>
            </a:pPr>
            <a:r>
              <a:rPr lang="th" sz="2600"/>
              <a:t>Scenario: Manager want to know final inventory</a:t>
            </a:r>
            <a:endParaRPr sz="2600"/>
          </a:p>
          <a:p>
            <a:pPr indent="0" lvl="0" marL="0" rtl="0" algn="l">
              <a:spcBef>
                <a:spcPts val="0"/>
              </a:spcBef>
              <a:spcAft>
                <a:spcPts val="0"/>
              </a:spcAft>
              <a:buNone/>
            </a:pPr>
            <a:r>
              <a:t/>
            </a:r>
            <a:endParaRPr/>
          </a:p>
        </p:txBody>
      </p:sp>
      <p:pic>
        <p:nvPicPr>
          <p:cNvPr id="266" name="Google Shape;266;p42"/>
          <p:cNvPicPr preferRelativeResize="0"/>
          <p:nvPr/>
        </p:nvPicPr>
        <p:blipFill>
          <a:blip r:embed="rId3">
            <a:alphaModFix/>
          </a:blip>
          <a:stretch>
            <a:fillRect/>
          </a:stretch>
        </p:blipFill>
        <p:spPr>
          <a:xfrm>
            <a:off x="12" y="1068150"/>
            <a:ext cx="9033225" cy="1734125"/>
          </a:xfrm>
          <a:prstGeom prst="rect">
            <a:avLst/>
          </a:prstGeom>
          <a:noFill/>
          <a:ln>
            <a:noFill/>
          </a:ln>
        </p:spPr>
      </p:pic>
      <p:pic>
        <p:nvPicPr>
          <p:cNvPr id="267" name="Google Shape;267;p42"/>
          <p:cNvPicPr preferRelativeResize="0"/>
          <p:nvPr/>
        </p:nvPicPr>
        <p:blipFill rotWithShape="1">
          <a:blip r:embed="rId4">
            <a:alphaModFix/>
          </a:blip>
          <a:srcRect b="0" l="11441" r="0" t="0"/>
          <a:stretch/>
        </p:blipFill>
        <p:spPr>
          <a:xfrm>
            <a:off x="0" y="2852700"/>
            <a:ext cx="1742100" cy="2095200"/>
          </a:xfrm>
          <a:prstGeom prst="rect">
            <a:avLst/>
          </a:prstGeom>
          <a:noFill/>
          <a:ln>
            <a:noFill/>
          </a:ln>
        </p:spPr>
      </p:pic>
      <p:pic>
        <p:nvPicPr>
          <p:cNvPr id="268" name="Google Shape;268;p42"/>
          <p:cNvPicPr preferRelativeResize="0"/>
          <p:nvPr/>
        </p:nvPicPr>
        <p:blipFill rotWithShape="1">
          <a:blip r:embed="rId5">
            <a:alphaModFix/>
          </a:blip>
          <a:srcRect b="0" l="10015" r="0" t="0"/>
          <a:stretch/>
        </p:blipFill>
        <p:spPr>
          <a:xfrm>
            <a:off x="1923400" y="2852700"/>
            <a:ext cx="1699875" cy="2031850"/>
          </a:xfrm>
          <a:prstGeom prst="rect">
            <a:avLst/>
          </a:prstGeom>
          <a:noFill/>
          <a:ln>
            <a:noFill/>
          </a:ln>
        </p:spPr>
      </p:pic>
      <p:pic>
        <p:nvPicPr>
          <p:cNvPr id="269" name="Google Shape;269;p42"/>
          <p:cNvPicPr preferRelativeResize="0"/>
          <p:nvPr/>
        </p:nvPicPr>
        <p:blipFill rotWithShape="1">
          <a:blip r:embed="rId6">
            <a:alphaModFix/>
          </a:blip>
          <a:srcRect b="0" l="10015" r="0" t="0"/>
          <a:stretch/>
        </p:blipFill>
        <p:spPr>
          <a:xfrm>
            <a:off x="3774975" y="2821025"/>
            <a:ext cx="1699875" cy="2095200"/>
          </a:xfrm>
          <a:prstGeom prst="rect">
            <a:avLst/>
          </a:prstGeom>
          <a:noFill/>
          <a:ln>
            <a:noFill/>
          </a:ln>
        </p:spPr>
      </p:pic>
      <p:pic>
        <p:nvPicPr>
          <p:cNvPr id="270" name="Google Shape;270;p42"/>
          <p:cNvPicPr preferRelativeResize="0"/>
          <p:nvPr/>
        </p:nvPicPr>
        <p:blipFill rotWithShape="1">
          <a:blip r:embed="rId7">
            <a:alphaModFix/>
          </a:blip>
          <a:srcRect b="0" l="10015" r="0" t="0"/>
          <a:stretch/>
        </p:blipFill>
        <p:spPr>
          <a:xfrm>
            <a:off x="5544200" y="2802275"/>
            <a:ext cx="1699875" cy="2036425"/>
          </a:xfrm>
          <a:prstGeom prst="rect">
            <a:avLst/>
          </a:prstGeom>
          <a:noFill/>
          <a:ln>
            <a:noFill/>
          </a:ln>
        </p:spPr>
      </p:pic>
      <p:pic>
        <p:nvPicPr>
          <p:cNvPr id="271" name="Google Shape;271;p42"/>
          <p:cNvPicPr preferRelativeResize="0"/>
          <p:nvPr/>
        </p:nvPicPr>
        <p:blipFill rotWithShape="1">
          <a:blip r:embed="rId8">
            <a:alphaModFix/>
          </a:blip>
          <a:srcRect b="0" l="11979" r="0" t="0"/>
          <a:stretch/>
        </p:blipFill>
        <p:spPr>
          <a:xfrm>
            <a:off x="7361868" y="2802275"/>
            <a:ext cx="1782132" cy="2113950"/>
          </a:xfrm>
          <a:prstGeom prst="rect">
            <a:avLst/>
          </a:prstGeom>
          <a:noFill/>
          <a:ln>
            <a:noFill/>
          </a:ln>
        </p:spPr>
      </p:pic>
      <p:sp>
        <p:nvSpPr>
          <p:cNvPr id="272" name="Google Shape;272;p42"/>
          <p:cNvSpPr txBox="1"/>
          <p:nvPr>
            <p:ph type="title"/>
          </p:nvPr>
        </p:nvSpPr>
        <p:spPr>
          <a:xfrm>
            <a:off x="8200200" y="0"/>
            <a:ext cx="94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h" sz="2600"/>
              <a:t>AOF</a:t>
            </a:r>
            <a:endParaRPr sz="2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Anh</a:t>
            </a:r>
            <a:endParaRPr/>
          </a:p>
        </p:txBody>
      </p:sp>
      <p:sp>
        <p:nvSpPr>
          <p:cNvPr id="278" name="Google Shape;27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a:p>
          <a:p>
            <a:pPr indent="0" lvl="0" marL="1371600" rtl="0" algn="l">
              <a:spcBef>
                <a:spcPts val="1200"/>
              </a:spcBef>
              <a:spcAft>
                <a:spcPts val="0"/>
              </a:spcAft>
              <a:buNone/>
            </a:pPr>
            <a:r>
              <a:t/>
            </a:r>
            <a:endParaRPr/>
          </a:p>
          <a:p>
            <a:pPr indent="0" lvl="0" marL="0" rtl="0" algn="l">
              <a:spcBef>
                <a:spcPts val="1200"/>
              </a:spcBef>
              <a:spcAft>
                <a:spcPts val="0"/>
              </a:spcAft>
              <a:buNone/>
            </a:pPr>
            <a:r>
              <a:rPr lang="th"/>
              <a:t>UPDATE `mydb`.`repair_job` SET `repairDatedone` = '2022-05-10', `repairStatus` = 'done' WHERE (`repairJobID` = '6');</a:t>
            </a:r>
            <a:endParaRPr/>
          </a:p>
          <a:p>
            <a:pPr indent="0" lvl="0" marL="0" rtl="0" algn="l">
              <a:spcBef>
                <a:spcPts val="1200"/>
              </a:spcBef>
              <a:spcAft>
                <a:spcPts val="0"/>
              </a:spcAft>
              <a:buNone/>
            </a:pPr>
            <a:r>
              <a:t/>
            </a:r>
            <a:endParaRPr/>
          </a:p>
          <a:p>
            <a:pPr indent="-300037" lvl="0" marL="457200" rtl="0" algn="l">
              <a:spcBef>
                <a:spcPts val="1200"/>
              </a:spcBef>
              <a:spcAft>
                <a:spcPts val="0"/>
              </a:spcAft>
              <a:buSzPct val="100000"/>
              <a:buAutoNum type="arabicPeriod"/>
            </a:pPr>
            <a:r>
              <a:rPr lang="th"/>
              <a:t>Create a invoice when the car is repaired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h"/>
              <a:t>INSERT INTO `mydb`.`invoice_repair` (`invoiceID`, `datetime`, `repair_status`, `customerID`, `invoiceStatus`) VALUES ('31', '2022-05-11', 'Done', '10', 'Paid');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79" name="Google Shape;279;p43"/>
          <p:cNvPicPr preferRelativeResize="0"/>
          <p:nvPr/>
        </p:nvPicPr>
        <p:blipFill>
          <a:blip r:embed="rId3">
            <a:alphaModFix/>
          </a:blip>
          <a:stretch>
            <a:fillRect/>
          </a:stretch>
        </p:blipFill>
        <p:spPr>
          <a:xfrm>
            <a:off x="522000" y="2436857"/>
            <a:ext cx="7113326" cy="427500"/>
          </a:xfrm>
          <a:prstGeom prst="rect">
            <a:avLst/>
          </a:prstGeom>
          <a:noFill/>
          <a:ln>
            <a:noFill/>
          </a:ln>
        </p:spPr>
      </p:pic>
      <p:pic>
        <p:nvPicPr>
          <p:cNvPr id="280" name="Google Shape;280;p43"/>
          <p:cNvPicPr preferRelativeResize="0"/>
          <p:nvPr/>
        </p:nvPicPr>
        <p:blipFill>
          <a:blip r:embed="rId4">
            <a:alphaModFix/>
          </a:blip>
          <a:stretch>
            <a:fillRect/>
          </a:stretch>
        </p:blipFill>
        <p:spPr>
          <a:xfrm>
            <a:off x="717050" y="3602225"/>
            <a:ext cx="6777475" cy="564790"/>
          </a:xfrm>
          <a:prstGeom prst="rect">
            <a:avLst/>
          </a:prstGeom>
          <a:noFill/>
          <a:ln>
            <a:noFill/>
          </a:ln>
        </p:spPr>
      </p:pic>
      <p:sp>
        <p:nvSpPr>
          <p:cNvPr id="281" name="Google Shape;281;p43"/>
          <p:cNvSpPr/>
          <p:nvPr/>
        </p:nvSpPr>
        <p:spPr>
          <a:xfrm>
            <a:off x="1303850" y="2494752"/>
            <a:ext cx="6005880" cy="327996"/>
          </a:xfrm>
          <a:prstGeom prst="flowChartTermina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p:nvPr/>
        </p:nvSpPr>
        <p:spPr>
          <a:xfrm>
            <a:off x="866150" y="3602225"/>
            <a:ext cx="4989492" cy="327996"/>
          </a:xfrm>
          <a:prstGeom prst="flowChartTermina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311700" y="41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Anh</a:t>
            </a:r>
            <a:endParaRPr/>
          </a:p>
        </p:txBody>
      </p:sp>
      <p:sp>
        <p:nvSpPr>
          <p:cNvPr id="288" name="Google Shape;288;p44"/>
          <p:cNvSpPr txBox="1"/>
          <p:nvPr>
            <p:ph idx="1" type="body"/>
          </p:nvPr>
        </p:nvSpPr>
        <p:spPr>
          <a:xfrm>
            <a:off x="2501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th"/>
              <a:t>The manager wants to know the customer's birthday in July and the phone number to congratulate and thank</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89" name="Google Shape;289;p44"/>
          <p:cNvPicPr preferRelativeResize="0"/>
          <p:nvPr/>
        </p:nvPicPr>
        <p:blipFill>
          <a:blip r:embed="rId3">
            <a:alphaModFix/>
          </a:blip>
          <a:stretch>
            <a:fillRect/>
          </a:stretch>
        </p:blipFill>
        <p:spPr>
          <a:xfrm>
            <a:off x="160850" y="2110625"/>
            <a:ext cx="8983150" cy="2458250"/>
          </a:xfrm>
          <a:prstGeom prst="rect">
            <a:avLst/>
          </a:prstGeom>
          <a:noFill/>
          <a:ln>
            <a:noFill/>
          </a:ln>
        </p:spPr>
      </p:pic>
      <p:pic>
        <p:nvPicPr>
          <p:cNvPr id="290" name="Google Shape;290;p44"/>
          <p:cNvPicPr preferRelativeResize="0"/>
          <p:nvPr/>
        </p:nvPicPr>
        <p:blipFill>
          <a:blip r:embed="rId4">
            <a:alphaModFix/>
          </a:blip>
          <a:stretch>
            <a:fillRect/>
          </a:stretch>
        </p:blipFill>
        <p:spPr>
          <a:xfrm>
            <a:off x="2995563" y="3054275"/>
            <a:ext cx="3152875" cy="1360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311700" y="41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Anh</a:t>
            </a:r>
            <a:endParaRPr/>
          </a:p>
        </p:txBody>
      </p:sp>
      <p:sp>
        <p:nvSpPr>
          <p:cNvPr id="296" name="Google Shape;29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th"/>
              <a:t>Average salary for each position</a:t>
            </a:r>
            <a:endParaRPr/>
          </a:p>
          <a:p>
            <a:pPr indent="0" lvl="0" marL="457200" rtl="0" algn="l">
              <a:spcBef>
                <a:spcPts val="1200"/>
              </a:spcBef>
              <a:spcAft>
                <a:spcPts val="1200"/>
              </a:spcAft>
              <a:buNone/>
            </a:pPr>
            <a:r>
              <a:t/>
            </a:r>
            <a:endParaRPr/>
          </a:p>
        </p:txBody>
      </p:sp>
      <p:pic>
        <p:nvPicPr>
          <p:cNvPr id="297" name="Google Shape;297;p45"/>
          <p:cNvPicPr preferRelativeResize="0"/>
          <p:nvPr/>
        </p:nvPicPr>
        <p:blipFill>
          <a:blip r:embed="rId3">
            <a:alphaModFix/>
          </a:blip>
          <a:stretch>
            <a:fillRect/>
          </a:stretch>
        </p:blipFill>
        <p:spPr>
          <a:xfrm>
            <a:off x="530650" y="1756530"/>
            <a:ext cx="6982300" cy="1836750"/>
          </a:xfrm>
          <a:prstGeom prst="rect">
            <a:avLst/>
          </a:prstGeom>
          <a:noFill/>
          <a:ln>
            <a:noFill/>
          </a:ln>
        </p:spPr>
      </p:pic>
      <p:pic>
        <p:nvPicPr>
          <p:cNvPr id="298" name="Google Shape;298;p45"/>
          <p:cNvPicPr preferRelativeResize="0"/>
          <p:nvPr/>
        </p:nvPicPr>
        <p:blipFill>
          <a:blip r:embed="rId4">
            <a:alphaModFix/>
          </a:blip>
          <a:stretch>
            <a:fillRect/>
          </a:stretch>
        </p:blipFill>
        <p:spPr>
          <a:xfrm>
            <a:off x="3595188" y="3240900"/>
            <a:ext cx="2771775" cy="1143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311700" y="41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Anh</a:t>
            </a:r>
            <a:endParaRPr/>
          </a:p>
        </p:txBody>
      </p:sp>
      <p:sp>
        <p:nvSpPr>
          <p:cNvPr id="304" name="Google Shape;304;p46"/>
          <p:cNvSpPr txBox="1"/>
          <p:nvPr>
            <p:ph idx="1" type="body"/>
          </p:nvPr>
        </p:nvSpPr>
        <p:spPr>
          <a:xfrm>
            <a:off x="258775" y="117300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th"/>
              <a:t>What are the top 3 reasons customers refuse service the most?</a:t>
            </a:r>
            <a:endParaRPr/>
          </a:p>
          <a:p>
            <a:pPr indent="0" lvl="0" marL="457200" rtl="0" algn="l">
              <a:spcBef>
                <a:spcPts val="1200"/>
              </a:spcBef>
              <a:spcAft>
                <a:spcPts val="1200"/>
              </a:spcAft>
              <a:buNone/>
            </a:pPr>
            <a:r>
              <a:t/>
            </a:r>
            <a:endParaRPr/>
          </a:p>
        </p:txBody>
      </p:sp>
      <p:pic>
        <p:nvPicPr>
          <p:cNvPr id="305" name="Google Shape;305;p46"/>
          <p:cNvPicPr preferRelativeResize="0"/>
          <p:nvPr/>
        </p:nvPicPr>
        <p:blipFill>
          <a:blip r:embed="rId3">
            <a:alphaModFix/>
          </a:blip>
          <a:stretch>
            <a:fillRect/>
          </a:stretch>
        </p:blipFill>
        <p:spPr>
          <a:xfrm>
            <a:off x="931953" y="1878353"/>
            <a:ext cx="7674674" cy="1909975"/>
          </a:xfrm>
          <a:prstGeom prst="rect">
            <a:avLst/>
          </a:prstGeom>
          <a:noFill/>
          <a:ln>
            <a:noFill/>
          </a:ln>
        </p:spPr>
      </p:pic>
      <p:pic>
        <p:nvPicPr>
          <p:cNvPr id="306" name="Google Shape;306;p46"/>
          <p:cNvPicPr preferRelativeResize="0"/>
          <p:nvPr/>
        </p:nvPicPr>
        <p:blipFill>
          <a:blip r:embed="rId4">
            <a:alphaModFix/>
          </a:blip>
          <a:stretch>
            <a:fillRect/>
          </a:stretch>
        </p:blipFill>
        <p:spPr>
          <a:xfrm>
            <a:off x="2864575" y="3162350"/>
            <a:ext cx="4158850" cy="1293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311700" y="41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Anh</a:t>
            </a:r>
            <a:endParaRPr/>
          </a:p>
        </p:txBody>
      </p:sp>
      <p:sp>
        <p:nvSpPr>
          <p:cNvPr id="312" name="Google Shape;31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th"/>
              <a:t>Top 1 repair staff in the 3rd quarter (The employee have the most repaired work done in the quarter)</a:t>
            </a:r>
            <a:endParaRPr/>
          </a:p>
          <a:p>
            <a:pPr indent="0" lvl="0" marL="457200" rtl="0" algn="l">
              <a:spcBef>
                <a:spcPts val="1200"/>
              </a:spcBef>
              <a:spcAft>
                <a:spcPts val="1200"/>
              </a:spcAft>
              <a:buNone/>
            </a:pPr>
            <a:r>
              <a:t/>
            </a:r>
            <a:endParaRPr/>
          </a:p>
        </p:txBody>
      </p:sp>
      <p:pic>
        <p:nvPicPr>
          <p:cNvPr id="313" name="Google Shape;313;p47"/>
          <p:cNvPicPr preferRelativeResize="0"/>
          <p:nvPr/>
        </p:nvPicPr>
        <p:blipFill>
          <a:blip r:embed="rId3">
            <a:alphaModFix/>
          </a:blip>
          <a:stretch>
            <a:fillRect/>
          </a:stretch>
        </p:blipFill>
        <p:spPr>
          <a:xfrm>
            <a:off x="90650" y="2063375"/>
            <a:ext cx="8962700" cy="2169500"/>
          </a:xfrm>
          <a:prstGeom prst="rect">
            <a:avLst/>
          </a:prstGeom>
          <a:noFill/>
          <a:ln>
            <a:noFill/>
          </a:ln>
        </p:spPr>
      </p:pic>
      <p:pic>
        <p:nvPicPr>
          <p:cNvPr id="314" name="Google Shape;314;p47"/>
          <p:cNvPicPr preferRelativeResize="0"/>
          <p:nvPr/>
        </p:nvPicPr>
        <p:blipFill>
          <a:blip r:embed="rId4">
            <a:alphaModFix/>
          </a:blip>
          <a:stretch>
            <a:fillRect/>
          </a:stretch>
        </p:blipFill>
        <p:spPr>
          <a:xfrm>
            <a:off x="3424025" y="3409955"/>
            <a:ext cx="4276300" cy="1620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Abhinav</a:t>
            </a:r>
            <a:endParaRPr/>
          </a:p>
        </p:txBody>
      </p:sp>
      <p:sp>
        <p:nvSpPr>
          <p:cNvPr id="320" name="Google Shape;32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Scenarios:</a:t>
            </a:r>
            <a:endParaRPr/>
          </a:p>
          <a:p>
            <a:pPr indent="-342900" lvl="0" marL="457200" rtl="0" algn="l">
              <a:spcBef>
                <a:spcPts val="1200"/>
              </a:spcBef>
              <a:spcAft>
                <a:spcPts val="0"/>
              </a:spcAft>
              <a:buSzPts val="1800"/>
              <a:buChar char="-"/>
            </a:pPr>
            <a:r>
              <a:rPr lang="th"/>
              <a:t>A manager wishing to know which vehicle parts to order more</a:t>
            </a:r>
            <a:endParaRPr/>
          </a:p>
          <a:p>
            <a:pPr indent="-342900" lvl="0" marL="457200" rtl="0" algn="l">
              <a:spcBef>
                <a:spcPts val="0"/>
              </a:spcBef>
              <a:spcAft>
                <a:spcPts val="0"/>
              </a:spcAft>
              <a:buSzPts val="1800"/>
              <a:buChar char="-"/>
            </a:pPr>
            <a:r>
              <a:rPr lang="th"/>
              <a:t>Customer seeing a detailed report of his/her </a:t>
            </a:r>
            <a:r>
              <a:rPr lang="th"/>
              <a:t>vehicle repair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a:t>
            </a:r>
            <a:endParaRPr/>
          </a:p>
        </p:txBody>
      </p:sp>
      <p:sp>
        <p:nvSpPr>
          <p:cNvPr id="326" name="Google Shape;32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Description:</a:t>
            </a:r>
            <a:endParaRPr/>
          </a:p>
          <a:p>
            <a:pPr indent="-342900" lvl="0" marL="457200" rtl="0" algn="l">
              <a:spcBef>
                <a:spcPts val="1200"/>
              </a:spcBef>
              <a:spcAft>
                <a:spcPts val="0"/>
              </a:spcAft>
              <a:buSzPts val="1800"/>
              <a:buChar char="-"/>
            </a:pPr>
            <a:r>
              <a:rPr lang="th"/>
              <a:t>As the manager, I would like to know which vehicle parts to order more based on current repair demand</a:t>
            </a:r>
            <a:endParaRPr/>
          </a:p>
          <a:p>
            <a:pPr indent="0" lvl="0" marL="0" rtl="0" algn="l">
              <a:spcBef>
                <a:spcPts val="1200"/>
              </a:spcBef>
              <a:spcAft>
                <a:spcPts val="0"/>
              </a:spcAft>
              <a:buNone/>
            </a:pPr>
            <a:r>
              <a:rPr lang="th"/>
              <a:t>Questions to answer:</a:t>
            </a:r>
            <a:endParaRPr/>
          </a:p>
          <a:p>
            <a:pPr indent="-342900" lvl="0" marL="457200" rtl="0" algn="l">
              <a:spcBef>
                <a:spcPts val="1200"/>
              </a:spcBef>
              <a:spcAft>
                <a:spcPts val="0"/>
              </a:spcAft>
              <a:buSzPts val="1800"/>
              <a:buChar char="-"/>
            </a:pPr>
            <a:r>
              <a:rPr lang="th"/>
              <a:t>Which repair problems are most common?</a:t>
            </a:r>
            <a:endParaRPr/>
          </a:p>
          <a:p>
            <a:pPr indent="-342900" lvl="0" marL="457200" rtl="0" algn="l">
              <a:spcBef>
                <a:spcPts val="0"/>
              </a:spcBef>
              <a:spcAft>
                <a:spcPts val="0"/>
              </a:spcAft>
              <a:buSzPts val="1800"/>
              <a:buChar char="-"/>
            </a:pPr>
            <a:r>
              <a:rPr lang="th"/>
              <a:t>Which vehicle spare parts are most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(2)</a:t>
            </a:r>
            <a:endParaRPr/>
          </a:p>
          <a:p>
            <a:pPr indent="0" lvl="0" marL="0" rtl="0" algn="l">
              <a:spcBef>
                <a:spcPts val="0"/>
              </a:spcBef>
              <a:spcAft>
                <a:spcPts val="0"/>
              </a:spcAft>
              <a:buNone/>
            </a:pPr>
            <a:r>
              <a:t/>
            </a:r>
            <a:endParaRPr/>
          </a:p>
        </p:txBody>
      </p:sp>
      <p:sp>
        <p:nvSpPr>
          <p:cNvPr id="332" name="Google Shape;33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Which repair problems are most common?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33" name="Google Shape;333;p50"/>
          <p:cNvPicPr preferRelativeResize="0"/>
          <p:nvPr/>
        </p:nvPicPr>
        <p:blipFill>
          <a:blip r:embed="rId3">
            <a:alphaModFix/>
          </a:blip>
          <a:stretch>
            <a:fillRect/>
          </a:stretch>
        </p:blipFill>
        <p:spPr>
          <a:xfrm>
            <a:off x="989900" y="2405200"/>
            <a:ext cx="4093200" cy="1053875"/>
          </a:xfrm>
          <a:prstGeom prst="rect">
            <a:avLst/>
          </a:prstGeom>
          <a:noFill/>
          <a:ln>
            <a:noFill/>
          </a:ln>
        </p:spPr>
      </p:pic>
      <p:pic>
        <p:nvPicPr>
          <p:cNvPr id="334" name="Google Shape;334;p50"/>
          <p:cNvPicPr preferRelativeResize="0"/>
          <p:nvPr/>
        </p:nvPicPr>
        <p:blipFill>
          <a:blip r:embed="rId4">
            <a:alphaModFix/>
          </a:blip>
          <a:stretch>
            <a:fillRect/>
          </a:stretch>
        </p:blipFill>
        <p:spPr>
          <a:xfrm>
            <a:off x="5737247" y="1152463"/>
            <a:ext cx="2032475" cy="3673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(3)</a:t>
            </a:r>
            <a:endParaRPr/>
          </a:p>
          <a:p>
            <a:pPr indent="0" lvl="0" marL="0" rtl="0" algn="l">
              <a:spcBef>
                <a:spcPts val="0"/>
              </a:spcBef>
              <a:spcAft>
                <a:spcPts val="0"/>
              </a:spcAft>
              <a:buNone/>
            </a:pPr>
            <a:r>
              <a:t/>
            </a:r>
            <a:endParaRPr/>
          </a:p>
        </p:txBody>
      </p:sp>
      <p:sp>
        <p:nvSpPr>
          <p:cNvPr id="340" name="Google Shape;340;p51"/>
          <p:cNvSpPr txBox="1"/>
          <p:nvPr>
            <p:ph idx="1" type="body"/>
          </p:nvPr>
        </p:nvSpPr>
        <p:spPr>
          <a:xfrm>
            <a:off x="311700" y="966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Which vehicle spare parts are most used?</a:t>
            </a:r>
            <a:endParaRPr sz="1200"/>
          </a:p>
          <a:p>
            <a:pPr indent="0" lvl="0" marL="0" rtl="0" algn="l">
              <a:spcBef>
                <a:spcPts val="1200"/>
              </a:spcBef>
              <a:spcAft>
                <a:spcPts val="0"/>
              </a:spcAft>
              <a:buNone/>
            </a:pPr>
            <a:r>
              <a:rPr lang="th" sz="1200"/>
              <a:t>By total vehicle part:</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a:p>
          <a:p>
            <a:pPr indent="0" lvl="0" marL="0" rtl="0" algn="l">
              <a:spcBef>
                <a:spcPts val="1200"/>
              </a:spcBef>
              <a:spcAft>
                <a:spcPts val="0"/>
              </a:spcAft>
              <a:buNone/>
            </a:pPr>
            <a:r>
              <a:rPr lang="th" sz="1200"/>
              <a:t>By vehicle model:</a:t>
            </a:r>
            <a:endParaRPr sz="1200"/>
          </a:p>
          <a:p>
            <a:pPr indent="0" lvl="0" marL="0" rtl="0" algn="l">
              <a:spcBef>
                <a:spcPts val="1200"/>
              </a:spcBef>
              <a:spcAft>
                <a:spcPts val="1200"/>
              </a:spcAft>
              <a:buNone/>
            </a:pPr>
            <a:r>
              <a:t/>
            </a:r>
            <a:endParaRPr/>
          </a:p>
        </p:txBody>
      </p:sp>
      <p:pic>
        <p:nvPicPr>
          <p:cNvPr id="341" name="Google Shape;341;p51"/>
          <p:cNvPicPr preferRelativeResize="0"/>
          <p:nvPr/>
        </p:nvPicPr>
        <p:blipFill>
          <a:blip r:embed="rId3">
            <a:alphaModFix/>
          </a:blip>
          <a:stretch>
            <a:fillRect/>
          </a:stretch>
        </p:blipFill>
        <p:spPr>
          <a:xfrm>
            <a:off x="423950" y="1756538"/>
            <a:ext cx="4321524" cy="1186150"/>
          </a:xfrm>
          <a:prstGeom prst="rect">
            <a:avLst/>
          </a:prstGeom>
          <a:noFill/>
          <a:ln>
            <a:noFill/>
          </a:ln>
        </p:spPr>
      </p:pic>
      <p:pic>
        <p:nvPicPr>
          <p:cNvPr id="342" name="Google Shape;342;p51"/>
          <p:cNvPicPr preferRelativeResize="0"/>
          <p:nvPr/>
        </p:nvPicPr>
        <p:blipFill>
          <a:blip r:embed="rId4">
            <a:alphaModFix/>
          </a:blip>
          <a:stretch>
            <a:fillRect/>
          </a:stretch>
        </p:blipFill>
        <p:spPr>
          <a:xfrm>
            <a:off x="5616052" y="1017735"/>
            <a:ext cx="2181875" cy="1584525"/>
          </a:xfrm>
          <a:prstGeom prst="rect">
            <a:avLst/>
          </a:prstGeom>
          <a:noFill/>
          <a:ln>
            <a:noFill/>
          </a:ln>
        </p:spPr>
      </p:pic>
      <p:pic>
        <p:nvPicPr>
          <p:cNvPr id="343" name="Google Shape;343;p51"/>
          <p:cNvPicPr preferRelativeResize="0"/>
          <p:nvPr/>
        </p:nvPicPr>
        <p:blipFill>
          <a:blip r:embed="rId5">
            <a:alphaModFix/>
          </a:blip>
          <a:stretch>
            <a:fillRect/>
          </a:stretch>
        </p:blipFill>
        <p:spPr>
          <a:xfrm>
            <a:off x="371500" y="3418775"/>
            <a:ext cx="4567900" cy="1311375"/>
          </a:xfrm>
          <a:prstGeom prst="rect">
            <a:avLst/>
          </a:prstGeom>
          <a:noFill/>
          <a:ln>
            <a:noFill/>
          </a:ln>
        </p:spPr>
      </p:pic>
      <p:pic>
        <p:nvPicPr>
          <p:cNvPr id="344" name="Google Shape;344;p51"/>
          <p:cNvPicPr preferRelativeResize="0"/>
          <p:nvPr/>
        </p:nvPicPr>
        <p:blipFill>
          <a:blip r:embed="rId6">
            <a:alphaModFix/>
          </a:blip>
          <a:stretch>
            <a:fillRect/>
          </a:stretch>
        </p:blipFill>
        <p:spPr>
          <a:xfrm>
            <a:off x="5173625" y="2697175"/>
            <a:ext cx="3658675" cy="234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Project description</a:t>
            </a:r>
            <a:endParaRPr/>
          </a:p>
        </p:txBody>
      </p:sp>
      <p:sp>
        <p:nvSpPr>
          <p:cNvPr id="76" name="Google Shape;76;p16"/>
          <p:cNvSpPr txBox="1"/>
          <p:nvPr>
            <p:ph idx="1" type="body"/>
          </p:nvPr>
        </p:nvSpPr>
        <p:spPr>
          <a:xfrm>
            <a:off x="311700" y="1076275"/>
            <a:ext cx="8520600" cy="3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h" sz="1250"/>
              <a:t>Our goal in creating a customer relationship management system (CRM) for the BMW showroom is to digitally transform the business by concentrating on the two areas of management, and maintenance. Such as</a:t>
            </a:r>
            <a:endParaRPr sz="1250"/>
          </a:p>
          <a:p>
            <a:pPr indent="-307975" lvl="0" marL="457200" rtl="0" algn="l">
              <a:spcBef>
                <a:spcPts val="1200"/>
              </a:spcBef>
              <a:spcAft>
                <a:spcPts val="0"/>
              </a:spcAft>
              <a:buSzPts val="1250"/>
              <a:buChar char="-"/>
            </a:pPr>
            <a:r>
              <a:rPr b="1" lang="th" sz="1250"/>
              <a:t>Dashboard for executive </a:t>
            </a:r>
            <a:endParaRPr b="1" sz="1250"/>
          </a:p>
          <a:p>
            <a:pPr indent="-307975" lvl="1" marL="914400" rtl="0" algn="l">
              <a:spcBef>
                <a:spcPts val="0"/>
              </a:spcBef>
              <a:spcAft>
                <a:spcPts val="0"/>
              </a:spcAft>
              <a:buSzPts val="1250"/>
              <a:buChar char="-"/>
            </a:pPr>
            <a:r>
              <a:rPr lang="th" sz="1250"/>
              <a:t>Sale statistics</a:t>
            </a:r>
            <a:endParaRPr sz="1250"/>
          </a:p>
          <a:p>
            <a:pPr indent="-307975" lvl="1" marL="914400" rtl="0" algn="l">
              <a:spcBef>
                <a:spcPts val="0"/>
              </a:spcBef>
              <a:spcAft>
                <a:spcPts val="0"/>
              </a:spcAft>
              <a:buSzPts val="1250"/>
              <a:buChar char="-"/>
            </a:pPr>
            <a:r>
              <a:rPr lang="th" sz="1250"/>
              <a:t>Purchase and repair history</a:t>
            </a:r>
            <a:endParaRPr sz="1250"/>
          </a:p>
          <a:p>
            <a:pPr indent="-307975" lvl="1" marL="914400" rtl="0" algn="l">
              <a:spcBef>
                <a:spcPts val="0"/>
              </a:spcBef>
              <a:spcAft>
                <a:spcPts val="0"/>
              </a:spcAft>
              <a:buSzPts val="1250"/>
              <a:buChar char="-"/>
            </a:pPr>
            <a:r>
              <a:rPr lang="th" sz="1250"/>
              <a:t>Repair Performance</a:t>
            </a:r>
            <a:endParaRPr sz="1250"/>
          </a:p>
          <a:p>
            <a:pPr indent="-307975" lvl="0" marL="457200" rtl="0" algn="l">
              <a:spcBef>
                <a:spcPts val="0"/>
              </a:spcBef>
              <a:spcAft>
                <a:spcPts val="0"/>
              </a:spcAft>
              <a:buSzPts val="1250"/>
              <a:buChar char="-"/>
            </a:pPr>
            <a:r>
              <a:rPr b="1" lang="th" sz="1250"/>
              <a:t>Management system for maintenance team.</a:t>
            </a:r>
            <a:endParaRPr b="1" sz="1250"/>
          </a:p>
          <a:p>
            <a:pPr indent="-307975" lvl="1" marL="914400" rtl="0" algn="l">
              <a:spcBef>
                <a:spcPts val="0"/>
              </a:spcBef>
              <a:spcAft>
                <a:spcPts val="0"/>
              </a:spcAft>
              <a:buSzPts val="1250"/>
              <a:buChar char="-"/>
            </a:pPr>
            <a:r>
              <a:rPr lang="th" sz="1250"/>
              <a:t>Accident History </a:t>
            </a:r>
            <a:endParaRPr sz="1250"/>
          </a:p>
          <a:p>
            <a:pPr indent="-307975" lvl="1" marL="914400" rtl="0" algn="l">
              <a:spcBef>
                <a:spcPts val="0"/>
              </a:spcBef>
              <a:spcAft>
                <a:spcPts val="0"/>
              </a:spcAft>
              <a:buSzPts val="1250"/>
              <a:buChar char="-"/>
            </a:pPr>
            <a:r>
              <a:rPr lang="th" sz="1250"/>
              <a:t>Repair History</a:t>
            </a:r>
            <a:endParaRPr sz="1250"/>
          </a:p>
          <a:p>
            <a:pPr indent="-307975" lvl="1" marL="914400" rtl="0" algn="l">
              <a:spcBef>
                <a:spcPts val="0"/>
              </a:spcBef>
              <a:spcAft>
                <a:spcPts val="0"/>
              </a:spcAft>
              <a:buSzPts val="1250"/>
              <a:buChar char="-"/>
            </a:pPr>
            <a:r>
              <a:rPr lang="th" sz="1250"/>
              <a:t>Spair parts inventory</a:t>
            </a:r>
            <a:endParaRPr sz="1250"/>
          </a:p>
          <a:p>
            <a:pPr indent="-307975" lvl="1" marL="914400" rtl="0" algn="l">
              <a:spcBef>
                <a:spcPts val="0"/>
              </a:spcBef>
              <a:spcAft>
                <a:spcPts val="0"/>
              </a:spcAft>
              <a:buSzPts val="1250"/>
              <a:buChar char="-"/>
            </a:pPr>
            <a:r>
              <a:rPr lang="th" sz="1250"/>
              <a:t>Mechanic Team</a:t>
            </a:r>
            <a:endParaRPr sz="1250"/>
          </a:p>
          <a:p>
            <a:pPr indent="-307975" lvl="1" marL="914400" rtl="0" algn="l">
              <a:spcBef>
                <a:spcPts val="0"/>
              </a:spcBef>
              <a:spcAft>
                <a:spcPts val="0"/>
              </a:spcAft>
              <a:buSzPts val="1250"/>
              <a:buChar char="-"/>
            </a:pPr>
            <a:r>
              <a:rPr lang="th" sz="1250"/>
              <a:t>Customer History </a:t>
            </a:r>
            <a:endParaRPr sz="1250"/>
          </a:p>
          <a:p>
            <a:pPr indent="-307975" lvl="1" marL="914400" rtl="0" algn="l">
              <a:spcBef>
                <a:spcPts val="0"/>
              </a:spcBef>
              <a:spcAft>
                <a:spcPts val="0"/>
              </a:spcAft>
              <a:buSzPts val="1250"/>
              <a:buChar char="-"/>
            </a:pPr>
            <a:r>
              <a:rPr lang="th" sz="1250"/>
              <a:t>Purchase Order Transaction</a:t>
            </a:r>
            <a:endParaRPr sz="1250"/>
          </a:p>
          <a:p>
            <a:pPr indent="-307975" lvl="1" marL="914400" rtl="0" algn="l">
              <a:spcBef>
                <a:spcPts val="0"/>
              </a:spcBef>
              <a:spcAft>
                <a:spcPts val="0"/>
              </a:spcAft>
              <a:buSzPts val="1250"/>
              <a:buChar char="-"/>
            </a:pPr>
            <a:r>
              <a:rPr lang="th" sz="1250"/>
              <a:t>Vehicle History</a:t>
            </a:r>
            <a:endParaRPr sz="1250"/>
          </a:p>
          <a:p>
            <a:pPr indent="-307975" lvl="1" marL="914400" rtl="0" algn="l">
              <a:spcBef>
                <a:spcPts val="0"/>
              </a:spcBef>
              <a:spcAft>
                <a:spcPts val="0"/>
              </a:spcAft>
              <a:buSzPts val="1250"/>
              <a:buChar char="-"/>
            </a:pPr>
            <a:r>
              <a:rPr lang="th" sz="1250"/>
              <a:t>Warranty tracking</a:t>
            </a:r>
            <a:endParaRPr sz="1250"/>
          </a:p>
          <a:p>
            <a:pPr indent="0" lvl="0" marL="0" rtl="0" algn="l">
              <a:spcBef>
                <a:spcPts val="1200"/>
              </a:spcBef>
              <a:spcAft>
                <a:spcPts val="0"/>
              </a:spcAft>
              <a:buNone/>
            </a:pPr>
            <a:r>
              <a:t/>
            </a:r>
            <a:endParaRPr sz="1250"/>
          </a:p>
          <a:p>
            <a:pPr indent="0" lvl="0" marL="0" rtl="0" algn="l">
              <a:spcBef>
                <a:spcPts val="1200"/>
              </a:spcBef>
              <a:spcAft>
                <a:spcPts val="1200"/>
              </a:spcAft>
              <a:buNone/>
            </a:pPr>
            <a:r>
              <a:t/>
            </a:r>
            <a:endParaRPr sz="125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Ordering Vehicle Parts (4)</a:t>
            </a:r>
            <a:endParaRPr/>
          </a:p>
          <a:p>
            <a:pPr indent="0" lvl="0" marL="0" rtl="0" algn="l">
              <a:spcBef>
                <a:spcPts val="0"/>
              </a:spcBef>
              <a:spcAft>
                <a:spcPts val="0"/>
              </a:spcAft>
              <a:buNone/>
            </a:pPr>
            <a:r>
              <a:t/>
            </a:r>
            <a:endParaRPr/>
          </a:p>
        </p:txBody>
      </p:sp>
      <p:sp>
        <p:nvSpPr>
          <p:cNvPr id="350" name="Google Shape;350;p52"/>
          <p:cNvSpPr txBox="1"/>
          <p:nvPr>
            <p:ph idx="1" type="body"/>
          </p:nvPr>
        </p:nvSpPr>
        <p:spPr>
          <a:xfrm>
            <a:off x="311700" y="966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Conclusion:</a:t>
            </a:r>
            <a:endParaRPr/>
          </a:p>
          <a:p>
            <a:pPr indent="-342900" lvl="0" marL="457200" rtl="0" algn="l">
              <a:spcBef>
                <a:spcPts val="1200"/>
              </a:spcBef>
              <a:spcAft>
                <a:spcPts val="0"/>
              </a:spcAft>
              <a:buSzPts val="1800"/>
              <a:buChar char="-"/>
            </a:pPr>
            <a:r>
              <a:rPr lang="th"/>
              <a:t>Order more vehicle parts for BMW 2 Series Gran Coupé</a:t>
            </a:r>
            <a:endParaRPr/>
          </a:p>
          <a:p>
            <a:pPr indent="-342900" lvl="0" marL="457200" rtl="0" algn="l">
              <a:spcBef>
                <a:spcPts val="0"/>
              </a:spcBef>
              <a:spcAft>
                <a:spcPts val="0"/>
              </a:spcAft>
              <a:buSzPts val="1800"/>
              <a:buChar char="-"/>
            </a:pPr>
            <a:r>
              <a:rPr lang="th"/>
              <a:t>Order more </a:t>
            </a:r>
            <a:r>
              <a:rPr lang="th"/>
              <a:t>vehicle</a:t>
            </a:r>
            <a:r>
              <a:rPr lang="th"/>
              <a:t> parts related to door, roof, and air vents</a:t>
            </a:r>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Report of Vehicle under Repair</a:t>
            </a:r>
            <a:endParaRPr/>
          </a:p>
        </p:txBody>
      </p:sp>
      <p:sp>
        <p:nvSpPr>
          <p:cNvPr id="356" name="Google Shape;356;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Description:</a:t>
            </a:r>
            <a:endParaRPr/>
          </a:p>
          <a:p>
            <a:pPr indent="-342900" lvl="0" marL="457200" rtl="0" algn="l">
              <a:spcBef>
                <a:spcPts val="1200"/>
              </a:spcBef>
              <a:spcAft>
                <a:spcPts val="0"/>
              </a:spcAft>
              <a:buSzPts val="1800"/>
              <a:buChar char="-"/>
            </a:pPr>
            <a:r>
              <a:rPr lang="th"/>
              <a:t>As a customer, I want to get a </a:t>
            </a:r>
            <a:r>
              <a:rPr lang="th"/>
              <a:t>detailed</a:t>
            </a:r>
            <a:r>
              <a:rPr lang="th"/>
              <a:t> report of my vehicle(s) under repair</a:t>
            </a:r>
            <a:endParaRPr/>
          </a:p>
          <a:p>
            <a:pPr indent="0" lvl="0" marL="0" rtl="0" algn="l">
              <a:spcBef>
                <a:spcPts val="1200"/>
              </a:spcBef>
              <a:spcAft>
                <a:spcPts val="0"/>
              </a:spcAft>
              <a:buNone/>
            </a:pPr>
            <a:r>
              <a:rPr lang="th"/>
              <a:t>Customer</a:t>
            </a:r>
            <a:r>
              <a:rPr lang="th"/>
              <a:t>:</a:t>
            </a:r>
            <a:endParaRPr/>
          </a:p>
          <a:p>
            <a:pPr indent="-342900" lvl="0" marL="457200" rtl="0" algn="l">
              <a:spcBef>
                <a:spcPts val="1200"/>
              </a:spcBef>
              <a:spcAft>
                <a:spcPts val="0"/>
              </a:spcAft>
              <a:buSzPts val="1800"/>
              <a:buChar char="-"/>
            </a:pPr>
            <a:r>
              <a:rPr lang="th"/>
              <a:t>Liam Brooks with customerId = 3</a:t>
            </a:r>
            <a:endParaRPr/>
          </a:p>
          <a:p>
            <a:pPr indent="0" lvl="0" marL="0" rtl="0" algn="l">
              <a:spcBef>
                <a:spcPts val="1200"/>
              </a:spcBef>
              <a:spcAft>
                <a:spcPts val="0"/>
              </a:spcAft>
              <a:buNone/>
            </a:pPr>
            <a:r>
              <a:rPr lang="th"/>
              <a:t>Queries:</a:t>
            </a:r>
            <a:endParaRPr/>
          </a:p>
          <a:p>
            <a:pPr indent="-342900" lvl="0" marL="457200" rtl="0" algn="l">
              <a:spcBef>
                <a:spcPts val="1200"/>
              </a:spcBef>
              <a:spcAft>
                <a:spcPts val="0"/>
              </a:spcAft>
              <a:buSzPts val="1800"/>
              <a:buChar char="-"/>
            </a:pPr>
            <a:r>
              <a:rPr lang="th"/>
              <a:t>Report of vehicle with details of each repair task</a:t>
            </a:r>
            <a:endParaRPr/>
          </a:p>
          <a:p>
            <a:pPr indent="-342900" lvl="0" marL="457200" rtl="0" algn="l">
              <a:spcBef>
                <a:spcPts val="0"/>
              </a:spcBef>
              <a:spcAft>
                <a:spcPts val="0"/>
              </a:spcAft>
              <a:buSzPts val="1800"/>
              <a:buChar char="-"/>
            </a:pPr>
            <a:r>
              <a:rPr lang="th"/>
              <a:t>Report of vehicle of total cost, estimated repair completion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Report of Vehicle under Repair (2)</a:t>
            </a:r>
            <a:endParaRPr/>
          </a:p>
        </p:txBody>
      </p:sp>
      <p:sp>
        <p:nvSpPr>
          <p:cNvPr id="362" name="Google Shape;362;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Report of vehicle with details of each repair task</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63" name="Google Shape;363;p54"/>
          <p:cNvPicPr preferRelativeResize="0"/>
          <p:nvPr/>
        </p:nvPicPr>
        <p:blipFill>
          <a:blip r:embed="rId3">
            <a:alphaModFix/>
          </a:blip>
          <a:stretch>
            <a:fillRect/>
          </a:stretch>
        </p:blipFill>
        <p:spPr>
          <a:xfrm>
            <a:off x="617850" y="1566413"/>
            <a:ext cx="5173049" cy="1908625"/>
          </a:xfrm>
          <a:prstGeom prst="rect">
            <a:avLst/>
          </a:prstGeom>
          <a:noFill/>
          <a:ln>
            <a:noFill/>
          </a:ln>
        </p:spPr>
      </p:pic>
      <p:pic>
        <p:nvPicPr>
          <p:cNvPr id="364" name="Google Shape;364;p54"/>
          <p:cNvPicPr preferRelativeResize="0"/>
          <p:nvPr/>
        </p:nvPicPr>
        <p:blipFill>
          <a:blip r:embed="rId4">
            <a:alphaModFix/>
          </a:blip>
          <a:stretch>
            <a:fillRect/>
          </a:stretch>
        </p:blipFill>
        <p:spPr>
          <a:xfrm>
            <a:off x="0" y="3804024"/>
            <a:ext cx="9143999" cy="71945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Scenario: Report of Vehicle under Repair (3)</a:t>
            </a:r>
            <a:endParaRPr/>
          </a:p>
        </p:txBody>
      </p:sp>
      <p:sp>
        <p:nvSpPr>
          <p:cNvPr id="370" name="Google Shape;370;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h"/>
              <a:t>Report of vehicle of total cost, estimated repair completion</a:t>
            </a:r>
            <a:endParaRPr/>
          </a:p>
        </p:txBody>
      </p:sp>
      <p:pic>
        <p:nvPicPr>
          <p:cNvPr id="371" name="Google Shape;371;p55"/>
          <p:cNvPicPr preferRelativeResize="0"/>
          <p:nvPr/>
        </p:nvPicPr>
        <p:blipFill>
          <a:blip r:embed="rId3">
            <a:alphaModFix/>
          </a:blip>
          <a:stretch>
            <a:fillRect/>
          </a:stretch>
        </p:blipFill>
        <p:spPr>
          <a:xfrm>
            <a:off x="874262" y="1627900"/>
            <a:ext cx="7395474" cy="1806050"/>
          </a:xfrm>
          <a:prstGeom prst="rect">
            <a:avLst/>
          </a:prstGeom>
          <a:noFill/>
          <a:ln>
            <a:noFill/>
          </a:ln>
        </p:spPr>
      </p:pic>
      <p:pic>
        <p:nvPicPr>
          <p:cNvPr id="372" name="Google Shape;372;p55"/>
          <p:cNvPicPr preferRelativeResize="0"/>
          <p:nvPr/>
        </p:nvPicPr>
        <p:blipFill>
          <a:blip r:embed="rId4">
            <a:alphaModFix/>
          </a:blip>
          <a:stretch>
            <a:fillRect/>
          </a:stretch>
        </p:blipFill>
        <p:spPr>
          <a:xfrm>
            <a:off x="176200" y="3766463"/>
            <a:ext cx="8791575" cy="733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6"/>
          <p:cNvSpPr txBox="1"/>
          <p:nvPr>
            <p:ph type="title"/>
          </p:nvPr>
        </p:nvSpPr>
        <p:spPr>
          <a:xfrm>
            <a:off x="311700" y="20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Faye</a:t>
            </a:r>
            <a:endParaRPr/>
          </a:p>
        </p:txBody>
      </p:sp>
      <p:sp>
        <p:nvSpPr>
          <p:cNvPr id="378" name="Google Shape;378;p56"/>
          <p:cNvSpPr txBox="1"/>
          <p:nvPr>
            <p:ph idx="1" type="body"/>
          </p:nvPr>
        </p:nvSpPr>
        <p:spPr>
          <a:xfrm>
            <a:off x="482850" y="863550"/>
            <a:ext cx="8109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h"/>
              <a:t>The manager would like to know the following information:</a:t>
            </a:r>
            <a:endParaRPr/>
          </a:p>
          <a:p>
            <a:pPr indent="-342900" lvl="0" marL="457200" rtl="0" algn="l">
              <a:spcBef>
                <a:spcPts val="1200"/>
              </a:spcBef>
              <a:spcAft>
                <a:spcPts val="0"/>
              </a:spcAft>
              <a:buSzPts val="1800"/>
              <a:buAutoNum type="arabicPeriod"/>
            </a:pPr>
            <a:r>
              <a:rPr lang="th"/>
              <a:t>What is the most common repair  done to cars?</a:t>
            </a:r>
            <a:endParaRPr/>
          </a:p>
          <a:p>
            <a:pPr indent="-342900" lvl="0" marL="457200" rtl="0" algn="l">
              <a:spcBef>
                <a:spcPts val="0"/>
              </a:spcBef>
              <a:spcAft>
                <a:spcPts val="0"/>
              </a:spcAft>
              <a:buSzPts val="1800"/>
              <a:buAutoNum type="arabicPeriod"/>
            </a:pPr>
            <a:r>
              <a:rPr lang="th"/>
              <a:t>What part is the most commonly changed</a:t>
            </a:r>
            <a:endParaRPr/>
          </a:p>
          <a:p>
            <a:pPr indent="-342900" lvl="0" marL="457200" rtl="0" algn="l">
              <a:spcBef>
                <a:spcPts val="0"/>
              </a:spcBef>
              <a:spcAft>
                <a:spcPts val="0"/>
              </a:spcAft>
              <a:buSzPts val="1800"/>
              <a:buAutoNum type="arabicPeriod"/>
            </a:pPr>
            <a:r>
              <a:rPr lang="th"/>
              <a:t>Which is the most expensive service they could do </a:t>
            </a:r>
            <a:r>
              <a:rPr lang="th"/>
              <a:t>(excluding price of vehicle part)</a:t>
            </a:r>
            <a:endParaRPr/>
          </a:p>
          <a:p>
            <a:pPr indent="-342900" lvl="0" marL="457200" rtl="0" algn="l">
              <a:spcBef>
                <a:spcPts val="0"/>
              </a:spcBef>
              <a:spcAft>
                <a:spcPts val="0"/>
              </a:spcAft>
              <a:buSzPts val="1800"/>
              <a:buAutoNum type="arabicPeriod"/>
            </a:pPr>
            <a:r>
              <a:rPr lang="th"/>
              <a:t>Who is the most requested mechanic? (mechanic with most jobs done)</a:t>
            </a:r>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idx="1" type="body"/>
          </p:nvPr>
        </p:nvSpPr>
        <p:spPr>
          <a:xfrm>
            <a:off x="311700" y="95900"/>
            <a:ext cx="8520600" cy="45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sz="1600">
                <a:solidFill>
                  <a:srgbClr val="000000"/>
                </a:solidFill>
              </a:rPr>
              <a:t>1.</a:t>
            </a:r>
            <a:r>
              <a:rPr b="1" lang="th" sz="1600">
                <a:solidFill>
                  <a:srgbClr val="000000"/>
                </a:solidFill>
              </a:rPr>
              <a:t>What is the most common repair  done to cars?</a:t>
            </a:r>
            <a:endParaRPr b="1" sz="1600">
              <a:solidFill>
                <a:srgbClr val="000000"/>
              </a:solidFill>
            </a:endParaRPr>
          </a:p>
          <a:p>
            <a:pPr indent="0" lvl="0" marL="0" rtl="0" algn="l">
              <a:spcBef>
                <a:spcPts val="1200"/>
              </a:spcBef>
              <a:spcAft>
                <a:spcPts val="0"/>
              </a:spcAft>
              <a:buNone/>
            </a:pPr>
            <a:r>
              <a:rPr lang="th" sz="1600">
                <a:solidFill>
                  <a:srgbClr val="000000"/>
                </a:solidFill>
              </a:rPr>
              <a:t>Query:</a:t>
            </a:r>
            <a:endParaRPr sz="1600">
              <a:solidFill>
                <a:srgbClr val="000000"/>
              </a:solidFill>
            </a:endParaRPr>
          </a:p>
          <a:p>
            <a:pPr indent="0" lvl="0" marL="0" rtl="0" algn="l">
              <a:spcBef>
                <a:spcPts val="1200"/>
              </a:spcBef>
              <a:spcAft>
                <a:spcPts val="0"/>
              </a:spcAft>
              <a:buNone/>
            </a:pPr>
            <a:r>
              <a:rPr i="1" lang="th" sz="1600">
                <a:solidFill>
                  <a:srgbClr val="000000"/>
                </a:solidFill>
              </a:rPr>
              <a:t>select repairDescription, count(repairDescription) as Frequency_of_Repair from repair_detail</a:t>
            </a:r>
            <a:endParaRPr i="1" sz="1600">
              <a:solidFill>
                <a:srgbClr val="000000"/>
              </a:solidFill>
            </a:endParaRPr>
          </a:p>
          <a:p>
            <a:pPr indent="0" lvl="0" marL="0" rtl="0" algn="l">
              <a:spcBef>
                <a:spcPts val="0"/>
              </a:spcBef>
              <a:spcAft>
                <a:spcPts val="0"/>
              </a:spcAft>
              <a:buNone/>
            </a:pPr>
            <a:r>
              <a:rPr i="1" lang="th" sz="1600">
                <a:solidFill>
                  <a:srgbClr val="000000"/>
                </a:solidFill>
              </a:rPr>
              <a:t>group by repairDescription order by  Frequency_of_Repair desc limit 2 ;</a:t>
            </a:r>
            <a:endParaRPr i="1" sz="1600">
              <a:solidFill>
                <a:srgbClr val="000000"/>
              </a:solidFill>
            </a:endParaRPr>
          </a:p>
          <a:p>
            <a:pPr indent="0" lvl="0" marL="0" rtl="0" algn="l">
              <a:spcBef>
                <a:spcPts val="0"/>
              </a:spcBef>
              <a:spcAft>
                <a:spcPts val="0"/>
              </a:spcAft>
              <a:buNone/>
            </a:pPr>
            <a:r>
              <a:t/>
            </a:r>
            <a:endParaRPr i="1" sz="16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0"/>
              </a:spcBef>
              <a:spcAft>
                <a:spcPts val="0"/>
              </a:spcAft>
              <a:buNone/>
            </a:pPr>
            <a:r>
              <a:rPr lang="th" sz="1600">
                <a:solidFill>
                  <a:srgbClr val="000000"/>
                </a:solidFill>
              </a:rPr>
              <a:t>Result</a:t>
            </a:r>
            <a:endParaRPr sz="1600">
              <a:solidFill>
                <a:srgbClr val="000000"/>
              </a:solidFill>
            </a:endParaRPr>
          </a:p>
          <a:p>
            <a:pPr indent="0" lvl="0" marL="0" rtl="0" algn="l">
              <a:spcBef>
                <a:spcPts val="0"/>
              </a:spcBef>
              <a:spcAft>
                <a:spcPts val="1200"/>
              </a:spcAft>
              <a:buNone/>
            </a:pPr>
            <a:r>
              <a:t/>
            </a:r>
            <a:endParaRPr sz="1600"/>
          </a:p>
        </p:txBody>
      </p:sp>
      <p:pic>
        <p:nvPicPr>
          <p:cNvPr id="384" name="Google Shape;384;p57"/>
          <p:cNvPicPr preferRelativeResize="0"/>
          <p:nvPr/>
        </p:nvPicPr>
        <p:blipFill>
          <a:blip r:embed="rId3">
            <a:alphaModFix/>
          </a:blip>
          <a:stretch>
            <a:fillRect/>
          </a:stretch>
        </p:blipFill>
        <p:spPr>
          <a:xfrm>
            <a:off x="1706750" y="2395702"/>
            <a:ext cx="6496800" cy="2200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ph idx="1" type="body"/>
          </p:nvPr>
        </p:nvSpPr>
        <p:spPr>
          <a:xfrm>
            <a:off x="311700" y="95900"/>
            <a:ext cx="8520600" cy="45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sz="1700">
                <a:solidFill>
                  <a:srgbClr val="000000"/>
                </a:solidFill>
              </a:rPr>
              <a:t>2. </a:t>
            </a:r>
            <a:r>
              <a:rPr b="1" lang="th" sz="1700">
                <a:solidFill>
                  <a:srgbClr val="000000"/>
                </a:solidFill>
              </a:rPr>
              <a:t>What part is the most commonly changed</a:t>
            </a:r>
            <a:endParaRPr b="1" sz="1500">
              <a:solidFill>
                <a:srgbClr val="000000"/>
              </a:solidFill>
            </a:endParaRPr>
          </a:p>
          <a:p>
            <a:pPr indent="0" lvl="0" marL="0" rtl="0" algn="l">
              <a:spcBef>
                <a:spcPts val="1200"/>
              </a:spcBef>
              <a:spcAft>
                <a:spcPts val="0"/>
              </a:spcAft>
              <a:buNone/>
            </a:pPr>
            <a:r>
              <a:rPr lang="th" sz="1500">
                <a:solidFill>
                  <a:srgbClr val="000000"/>
                </a:solidFill>
              </a:rPr>
              <a:t>Query:</a:t>
            </a:r>
            <a:endParaRPr sz="1500">
              <a:solidFill>
                <a:srgbClr val="000000"/>
              </a:solidFill>
            </a:endParaRPr>
          </a:p>
          <a:p>
            <a:pPr indent="0" lvl="0" marL="0" rtl="0" algn="l">
              <a:spcBef>
                <a:spcPts val="1200"/>
              </a:spcBef>
              <a:spcAft>
                <a:spcPts val="0"/>
              </a:spcAft>
              <a:buNone/>
            </a:pPr>
            <a:r>
              <a:rPr i="1" lang="th" sz="1500">
                <a:solidFill>
                  <a:srgbClr val="000000"/>
                </a:solidFill>
              </a:rPr>
              <a:t>select rd.vehiclePartId, vp.vehiclePartName name, count(rd.vehiclePartID) </a:t>
            </a:r>
            <a:endParaRPr i="1" sz="1500">
              <a:solidFill>
                <a:srgbClr val="000000"/>
              </a:solidFill>
            </a:endParaRPr>
          </a:p>
          <a:p>
            <a:pPr indent="0" lvl="0" marL="0" rtl="0" algn="l">
              <a:spcBef>
                <a:spcPts val="0"/>
              </a:spcBef>
              <a:spcAft>
                <a:spcPts val="0"/>
              </a:spcAft>
              <a:buNone/>
            </a:pPr>
            <a:r>
              <a:rPr i="1" lang="th" sz="1500">
                <a:solidFill>
                  <a:srgbClr val="000000"/>
                </a:solidFill>
              </a:rPr>
              <a:t>as Frequency_Requested, vp.sellingPrice </a:t>
            </a:r>
            <a:endParaRPr i="1" sz="1500">
              <a:solidFill>
                <a:srgbClr val="000000"/>
              </a:solidFill>
            </a:endParaRPr>
          </a:p>
          <a:p>
            <a:pPr indent="0" lvl="0" marL="0" rtl="0" algn="l">
              <a:spcBef>
                <a:spcPts val="0"/>
              </a:spcBef>
              <a:spcAft>
                <a:spcPts val="0"/>
              </a:spcAft>
              <a:buNone/>
            </a:pPr>
            <a:r>
              <a:rPr i="1" lang="th" sz="1500">
                <a:solidFill>
                  <a:srgbClr val="000000"/>
                </a:solidFill>
              </a:rPr>
              <a:t>from vehicle_part vp inner join  repair_detail rd on vp.vehiclePartID = rd.vehiclePartID group by rd.vehiclePartID order by  Frequency_Requested  desc;</a:t>
            </a:r>
            <a:endParaRPr i="1" sz="1500">
              <a:solidFill>
                <a:srgbClr val="000000"/>
              </a:solidFill>
            </a:endParaRPr>
          </a:p>
          <a:p>
            <a:pPr indent="0" lvl="0" marL="0" rtl="0" algn="l">
              <a:spcBef>
                <a:spcPts val="0"/>
              </a:spcBef>
              <a:spcAft>
                <a:spcPts val="0"/>
              </a:spcAft>
              <a:buNone/>
            </a:pPr>
            <a:r>
              <a:t/>
            </a:r>
            <a:endParaRPr i="1" sz="1500">
              <a:solidFill>
                <a:srgbClr val="000000"/>
              </a:solidFill>
            </a:endParaRPr>
          </a:p>
          <a:p>
            <a:pPr indent="0" lvl="0" marL="0" rtl="0" algn="l">
              <a:spcBef>
                <a:spcPts val="0"/>
              </a:spcBef>
              <a:spcAft>
                <a:spcPts val="0"/>
              </a:spcAft>
              <a:buNone/>
            </a:pPr>
            <a:r>
              <a:rPr lang="th" sz="1500">
                <a:solidFill>
                  <a:srgbClr val="000000"/>
                </a:solidFill>
              </a:rPr>
              <a:t>Result</a:t>
            </a:r>
            <a:endParaRPr sz="1500">
              <a:solidFill>
                <a:srgbClr val="000000"/>
              </a:solidFill>
            </a:endParaRPr>
          </a:p>
          <a:p>
            <a:pPr indent="0" lvl="0" marL="0" rtl="0" algn="l">
              <a:spcBef>
                <a:spcPts val="0"/>
              </a:spcBef>
              <a:spcAft>
                <a:spcPts val="1200"/>
              </a:spcAft>
              <a:buNone/>
            </a:pPr>
            <a:r>
              <a:t/>
            </a:r>
            <a:endParaRPr sz="1600"/>
          </a:p>
        </p:txBody>
      </p:sp>
      <p:pic>
        <p:nvPicPr>
          <p:cNvPr id="390" name="Google Shape;390;p58"/>
          <p:cNvPicPr preferRelativeResize="0"/>
          <p:nvPr/>
        </p:nvPicPr>
        <p:blipFill>
          <a:blip r:embed="rId3">
            <a:alphaModFix/>
          </a:blip>
          <a:stretch>
            <a:fillRect/>
          </a:stretch>
        </p:blipFill>
        <p:spPr>
          <a:xfrm>
            <a:off x="2276025" y="2571748"/>
            <a:ext cx="6556275" cy="25124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idx="1" type="body"/>
          </p:nvPr>
        </p:nvSpPr>
        <p:spPr>
          <a:xfrm>
            <a:off x="311700" y="95900"/>
            <a:ext cx="8520600" cy="45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a:solidFill>
                  <a:srgbClr val="000000"/>
                </a:solidFill>
              </a:rPr>
              <a:t>3. </a:t>
            </a:r>
            <a:r>
              <a:rPr b="1" lang="th">
                <a:solidFill>
                  <a:srgbClr val="000000"/>
                </a:solidFill>
              </a:rPr>
              <a:t>Which is the most expensive service they could do (excluding price of vehicle part)</a:t>
            </a:r>
            <a:endParaRPr b="1" sz="1600">
              <a:solidFill>
                <a:srgbClr val="000000"/>
              </a:solidFill>
            </a:endParaRPr>
          </a:p>
          <a:p>
            <a:pPr indent="0" lvl="0" marL="0" rtl="0" algn="l">
              <a:spcBef>
                <a:spcPts val="1200"/>
              </a:spcBef>
              <a:spcAft>
                <a:spcPts val="0"/>
              </a:spcAft>
              <a:buNone/>
            </a:pPr>
            <a:r>
              <a:rPr lang="th" sz="1600">
                <a:solidFill>
                  <a:srgbClr val="000000"/>
                </a:solidFill>
              </a:rPr>
              <a:t>Query:</a:t>
            </a:r>
            <a:endParaRPr sz="1600">
              <a:solidFill>
                <a:srgbClr val="000000"/>
              </a:solidFill>
            </a:endParaRPr>
          </a:p>
          <a:p>
            <a:pPr indent="0" lvl="0" marL="0" rtl="0" algn="l">
              <a:spcBef>
                <a:spcPts val="1200"/>
              </a:spcBef>
              <a:spcAft>
                <a:spcPts val="0"/>
              </a:spcAft>
              <a:buNone/>
            </a:pPr>
            <a:r>
              <a:rPr i="1" lang="th" sz="1600">
                <a:solidFill>
                  <a:srgbClr val="000000"/>
                </a:solidFill>
              </a:rPr>
              <a:t>select repairDescription, repairLabourPrice from repair_detail</a:t>
            </a:r>
            <a:endParaRPr i="1" sz="1600">
              <a:solidFill>
                <a:srgbClr val="000000"/>
              </a:solidFill>
            </a:endParaRPr>
          </a:p>
          <a:p>
            <a:pPr indent="0" lvl="0" marL="0" rtl="0" algn="l">
              <a:spcBef>
                <a:spcPts val="0"/>
              </a:spcBef>
              <a:spcAft>
                <a:spcPts val="0"/>
              </a:spcAft>
              <a:buNone/>
            </a:pPr>
            <a:r>
              <a:rPr i="1" lang="th" sz="1600">
                <a:solidFill>
                  <a:srgbClr val="000000"/>
                </a:solidFill>
              </a:rPr>
              <a:t>order by repairLabourPrice desc limit 1</a:t>
            </a:r>
            <a:endParaRPr i="1" sz="1600">
              <a:solidFill>
                <a:srgbClr val="000000"/>
              </a:solidFill>
            </a:endParaRPr>
          </a:p>
          <a:p>
            <a:pPr indent="0" lvl="0" marL="0" rtl="0" algn="l">
              <a:spcBef>
                <a:spcPts val="0"/>
              </a:spcBef>
              <a:spcAft>
                <a:spcPts val="0"/>
              </a:spcAft>
              <a:buNone/>
            </a:pPr>
            <a:r>
              <a:t/>
            </a:r>
            <a:endParaRPr i="1" sz="16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0"/>
              </a:spcBef>
              <a:spcAft>
                <a:spcPts val="0"/>
              </a:spcAft>
              <a:buNone/>
            </a:pPr>
            <a:r>
              <a:rPr lang="th" sz="1600">
                <a:solidFill>
                  <a:srgbClr val="000000"/>
                </a:solidFill>
              </a:rPr>
              <a:t>Result</a:t>
            </a:r>
            <a:endParaRPr sz="1600">
              <a:solidFill>
                <a:srgbClr val="000000"/>
              </a:solidFill>
            </a:endParaRPr>
          </a:p>
          <a:p>
            <a:pPr indent="0" lvl="0" marL="0" rtl="0" algn="l">
              <a:spcBef>
                <a:spcPts val="0"/>
              </a:spcBef>
              <a:spcAft>
                <a:spcPts val="1200"/>
              </a:spcAft>
              <a:buNone/>
            </a:pPr>
            <a:r>
              <a:t/>
            </a:r>
            <a:endParaRPr sz="1600"/>
          </a:p>
        </p:txBody>
      </p:sp>
      <p:pic>
        <p:nvPicPr>
          <p:cNvPr id="396" name="Google Shape;396;p59"/>
          <p:cNvPicPr preferRelativeResize="0"/>
          <p:nvPr/>
        </p:nvPicPr>
        <p:blipFill rotWithShape="1">
          <a:blip r:embed="rId3">
            <a:alphaModFix/>
          </a:blip>
          <a:srcRect b="39106" l="0" r="0" t="0"/>
          <a:stretch/>
        </p:blipFill>
        <p:spPr>
          <a:xfrm>
            <a:off x="1204038" y="3051799"/>
            <a:ext cx="6735926" cy="1662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0"/>
          <p:cNvSpPr txBox="1"/>
          <p:nvPr>
            <p:ph idx="1" type="body"/>
          </p:nvPr>
        </p:nvSpPr>
        <p:spPr>
          <a:xfrm>
            <a:off x="311700" y="95900"/>
            <a:ext cx="8520600" cy="45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h">
                <a:solidFill>
                  <a:srgbClr val="000000"/>
                </a:solidFill>
              </a:rPr>
              <a:t>4. W</a:t>
            </a:r>
            <a:r>
              <a:rPr b="1" lang="th">
                <a:solidFill>
                  <a:srgbClr val="000000"/>
                </a:solidFill>
              </a:rPr>
              <a:t>ho is the most requested mechanic? (mechanic with most jobs done)</a:t>
            </a:r>
            <a:endParaRPr b="1" sz="1600">
              <a:solidFill>
                <a:srgbClr val="000000"/>
              </a:solidFill>
            </a:endParaRPr>
          </a:p>
          <a:p>
            <a:pPr indent="0" lvl="0" marL="0" rtl="0" algn="l">
              <a:lnSpc>
                <a:spcPct val="100000"/>
              </a:lnSpc>
              <a:spcBef>
                <a:spcPts val="1200"/>
              </a:spcBef>
              <a:spcAft>
                <a:spcPts val="0"/>
              </a:spcAft>
              <a:buNone/>
            </a:pPr>
            <a:r>
              <a:rPr lang="th" sz="1600">
                <a:solidFill>
                  <a:srgbClr val="000000"/>
                </a:solidFill>
              </a:rPr>
              <a:t>Query:</a:t>
            </a:r>
            <a:endParaRPr sz="1600">
              <a:solidFill>
                <a:srgbClr val="000000"/>
              </a:solidFill>
            </a:endParaRPr>
          </a:p>
          <a:p>
            <a:pPr indent="0" lvl="0" marL="0" rtl="0" algn="l">
              <a:lnSpc>
                <a:spcPct val="100000"/>
              </a:lnSpc>
              <a:spcBef>
                <a:spcPts val="1200"/>
              </a:spcBef>
              <a:spcAft>
                <a:spcPts val="0"/>
              </a:spcAft>
              <a:buNone/>
            </a:pPr>
            <a:r>
              <a:rPr i="1" lang="th" sz="1600">
                <a:solidFill>
                  <a:srgbClr val="000000"/>
                </a:solidFill>
              </a:rPr>
              <a:t>select em.employeeID, em.employeeName, em.employeePosition, count(mw.employeeID) as Frequency_Requested </a:t>
            </a:r>
            <a:endParaRPr i="1" sz="1600">
              <a:solidFill>
                <a:srgbClr val="000000"/>
              </a:solidFill>
            </a:endParaRPr>
          </a:p>
          <a:p>
            <a:pPr indent="0" lvl="0" marL="0" rtl="0" algn="l">
              <a:lnSpc>
                <a:spcPct val="100000"/>
              </a:lnSpc>
              <a:spcBef>
                <a:spcPts val="0"/>
              </a:spcBef>
              <a:spcAft>
                <a:spcPts val="0"/>
              </a:spcAft>
              <a:buNone/>
            </a:pPr>
            <a:r>
              <a:rPr i="1" lang="th" sz="1600">
                <a:solidFill>
                  <a:srgbClr val="000000"/>
                </a:solidFill>
              </a:rPr>
              <a:t>from mechanic_working mw inner join  employee_mechanic em</a:t>
            </a:r>
            <a:endParaRPr i="1" sz="1600">
              <a:solidFill>
                <a:srgbClr val="000000"/>
              </a:solidFill>
            </a:endParaRPr>
          </a:p>
          <a:p>
            <a:pPr indent="0" lvl="0" marL="0" rtl="0" algn="l">
              <a:lnSpc>
                <a:spcPct val="100000"/>
              </a:lnSpc>
              <a:spcBef>
                <a:spcPts val="0"/>
              </a:spcBef>
              <a:spcAft>
                <a:spcPts val="0"/>
              </a:spcAft>
              <a:buNone/>
            </a:pPr>
            <a:r>
              <a:rPr i="1" lang="th" sz="1600">
                <a:solidFill>
                  <a:srgbClr val="000000"/>
                </a:solidFill>
              </a:rPr>
              <a:t>on em.employeeID = mw.employeeID  group by em.employeeID order by Requested desc;</a:t>
            </a:r>
            <a:endParaRPr i="1" sz="1600">
              <a:solidFill>
                <a:srgbClr val="000000"/>
              </a:solidFill>
            </a:endParaRPr>
          </a:p>
          <a:p>
            <a:pPr indent="0" lvl="0" marL="0" rtl="0" algn="l">
              <a:lnSpc>
                <a:spcPct val="100000"/>
              </a:lnSpc>
              <a:spcBef>
                <a:spcPts val="0"/>
              </a:spcBef>
              <a:spcAft>
                <a:spcPts val="0"/>
              </a:spcAft>
              <a:buNone/>
            </a:pPr>
            <a:r>
              <a:t/>
            </a:r>
            <a:endParaRPr i="1" sz="1600">
              <a:solidFill>
                <a:srgbClr val="000000"/>
              </a:solidFill>
            </a:endParaRPr>
          </a:p>
          <a:p>
            <a:pPr indent="0" lvl="0" marL="0" rtl="0" algn="l">
              <a:spcBef>
                <a:spcPts val="0"/>
              </a:spcBef>
              <a:spcAft>
                <a:spcPts val="0"/>
              </a:spcAft>
              <a:buNone/>
            </a:pPr>
            <a:r>
              <a:rPr lang="th" sz="1600">
                <a:solidFill>
                  <a:srgbClr val="000000"/>
                </a:solidFill>
              </a:rPr>
              <a:t>Result</a:t>
            </a:r>
            <a:endParaRPr sz="1600">
              <a:solidFill>
                <a:srgbClr val="000000"/>
              </a:solidFill>
            </a:endParaRPr>
          </a:p>
          <a:p>
            <a:pPr indent="0" lvl="0" marL="0" rtl="0" algn="l">
              <a:spcBef>
                <a:spcPts val="0"/>
              </a:spcBef>
              <a:spcAft>
                <a:spcPts val="1200"/>
              </a:spcAft>
              <a:buNone/>
            </a:pPr>
            <a:r>
              <a:t/>
            </a:r>
            <a:endParaRPr sz="1600"/>
          </a:p>
        </p:txBody>
      </p:sp>
      <p:pic>
        <p:nvPicPr>
          <p:cNvPr id="402" name="Google Shape;402;p60"/>
          <p:cNvPicPr preferRelativeResize="0"/>
          <p:nvPr/>
        </p:nvPicPr>
        <p:blipFill>
          <a:blip r:embed="rId3">
            <a:alphaModFix/>
          </a:blip>
          <a:stretch>
            <a:fillRect/>
          </a:stretch>
        </p:blipFill>
        <p:spPr>
          <a:xfrm>
            <a:off x="1776450" y="2256325"/>
            <a:ext cx="6083950" cy="2656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1"/>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h"/>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Business Rules</a:t>
            </a:r>
            <a:endParaRPr/>
          </a:p>
        </p:txBody>
      </p:sp>
      <p:sp>
        <p:nvSpPr>
          <p:cNvPr id="82" name="Google Shape;82;p17"/>
          <p:cNvSpPr txBox="1"/>
          <p:nvPr>
            <p:ph idx="1" type="body"/>
          </p:nvPr>
        </p:nvSpPr>
        <p:spPr>
          <a:xfrm>
            <a:off x="311700" y="1152475"/>
            <a:ext cx="8714100" cy="372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th"/>
              <a:t>In </a:t>
            </a:r>
            <a:r>
              <a:rPr lang="th" u="sng"/>
              <a:t>each of purchase order</a:t>
            </a:r>
            <a:r>
              <a:rPr lang="th"/>
              <a:t>, our business only </a:t>
            </a:r>
            <a:r>
              <a:rPr lang="th" u="sng"/>
              <a:t>order one part number per model</a:t>
            </a:r>
            <a:r>
              <a:rPr lang="th"/>
              <a:t>.</a:t>
            </a:r>
            <a:endParaRPr/>
          </a:p>
          <a:p>
            <a:pPr indent="-342900" lvl="0" marL="457200" rtl="0" algn="l">
              <a:spcBef>
                <a:spcPts val="0"/>
              </a:spcBef>
              <a:spcAft>
                <a:spcPts val="0"/>
              </a:spcAft>
              <a:buSzPts val="1800"/>
              <a:buChar char="-"/>
            </a:pPr>
            <a:r>
              <a:rPr lang="th"/>
              <a:t>Each repair job has estimated time for repair tasks </a:t>
            </a:r>
            <a:r>
              <a:rPr lang="th"/>
              <a:t>completion.</a:t>
            </a:r>
            <a:endParaRPr/>
          </a:p>
          <a:p>
            <a:pPr indent="-342900" lvl="0" marL="457200" rtl="0" algn="l">
              <a:spcBef>
                <a:spcPts val="0"/>
              </a:spcBef>
              <a:spcAft>
                <a:spcPts val="0"/>
              </a:spcAft>
              <a:buSzPts val="1800"/>
              <a:buChar char="-"/>
            </a:pPr>
            <a:r>
              <a:rPr lang="th" u="sng"/>
              <a:t>Warranty</a:t>
            </a:r>
            <a:r>
              <a:rPr lang="th"/>
              <a:t> will cover only the spare part separately.</a:t>
            </a:r>
            <a:endParaRPr/>
          </a:p>
          <a:p>
            <a:pPr indent="-342900" lvl="0" marL="457200" rtl="0" algn="l">
              <a:spcBef>
                <a:spcPts val="0"/>
              </a:spcBef>
              <a:spcAft>
                <a:spcPts val="0"/>
              </a:spcAft>
              <a:buSzPts val="1800"/>
              <a:buChar char="-"/>
            </a:pPr>
            <a:r>
              <a:rPr lang="th"/>
              <a:t>Customer can track the current repair status of his/her vehicle </a:t>
            </a:r>
            <a:endParaRPr/>
          </a:p>
          <a:p>
            <a:pPr indent="-342900" lvl="0" marL="457200" rtl="0" algn="l">
              <a:spcBef>
                <a:spcPts val="0"/>
              </a:spcBef>
              <a:spcAft>
                <a:spcPts val="0"/>
              </a:spcAft>
              <a:buSzPts val="1800"/>
              <a:buChar char="-"/>
            </a:pPr>
            <a:r>
              <a:rPr lang="th"/>
              <a:t>Each repair job can have many repair detail</a:t>
            </a:r>
            <a:endParaRPr/>
          </a:p>
          <a:p>
            <a:pPr indent="-342900" lvl="0" marL="457200" rtl="0" algn="l">
              <a:spcBef>
                <a:spcPts val="0"/>
              </a:spcBef>
              <a:spcAft>
                <a:spcPts val="0"/>
              </a:spcAft>
              <a:buSzPts val="1800"/>
              <a:buChar char="-"/>
            </a:pPr>
            <a:r>
              <a:rPr lang="th"/>
              <a:t>Each repair detail represent repair part. lists a vehicle part added and its cost, cost of service, description of repair,  mechanics working on it, and the current repair status</a:t>
            </a:r>
            <a:endParaRPr/>
          </a:p>
          <a:p>
            <a:pPr indent="-342900" lvl="0" marL="457200" rtl="0" algn="l">
              <a:spcBef>
                <a:spcPts val="0"/>
              </a:spcBef>
              <a:spcAft>
                <a:spcPts val="0"/>
              </a:spcAft>
              <a:buSzPts val="1800"/>
              <a:buChar char="-"/>
            </a:pPr>
            <a:r>
              <a:rPr lang="th"/>
              <a:t>Repair job is completed when all its separate repair detail takes are also completed</a:t>
            </a:r>
            <a:endParaRPr/>
          </a:p>
          <a:p>
            <a:pPr indent="0" lvl="0" marL="45720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Conceptual Diagram</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9" y="0"/>
            <a:ext cx="8911918"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Logical Diagram</a:t>
            </a:r>
            <a:endParaRPr/>
          </a:p>
        </p:txBody>
      </p:sp>
      <p:pic>
        <p:nvPicPr>
          <p:cNvPr id="95" name="Google Shape;95;p19"/>
          <p:cNvPicPr preferRelativeResize="0"/>
          <p:nvPr/>
        </p:nvPicPr>
        <p:blipFill>
          <a:blip r:embed="rId3">
            <a:alphaModFix/>
          </a:blip>
          <a:stretch>
            <a:fillRect/>
          </a:stretch>
        </p:blipFill>
        <p:spPr>
          <a:xfrm>
            <a:off x="886700" y="1017725"/>
            <a:ext cx="7518474" cy="4143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1044449" y="0"/>
            <a:ext cx="7059800" cy="5143501"/>
          </a:xfrm>
          <a:prstGeom prst="rect">
            <a:avLst/>
          </a:prstGeom>
          <a:noFill/>
          <a:ln>
            <a:noFill/>
          </a:ln>
        </p:spPr>
      </p:pic>
      <p:sp>
        <p:nvSpPr>
          <p:cNvPr id="101" name="Google Shape;101;p20"/>
          <p:cNvSpPr txBox="1"/>
          <p:nvPr>
            <p:ph type="title"/>
          </p:nvPr>
        </p:nvSpPr>
        <p:spPr>
          <a:xfrm>
            <a:off x="0" y="0"/>
            <a:ext cx="273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EER Diagram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h"/>
              <a:t>Data Dictionary	</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h"/>
              <a:t>https://docs.google.com/spreadsheets/d/1nUT6rXyere1OPQ2KlfNvv8kn-oo1lTV95m8wuF6OK3c/edit?usp=sharing</a:t>
            </a:r>
            <a:endParaRPr/>
          </a:p>
        </p:txBody>
      </p:sp>
      <p:pic>
        <p:nvPicPr>
          <p:cNvPr id="108" name="Google Shape;108;p21"/>
          <p:cNvPicPr preferRelativeResize="0"/>
          <p:nvPr/>
        </p:nvPicPr>
        <p:blipFill>
          <a:blip r:embed="rId3">
            <a:alphaModFix/>
          </a:blip>
          <a:stretch>
            <a:fillRect/>
          </a:stretch>
        </p:blipFill>
        <p:spPr>
          <a:xfrm>
            <a:off x="79300" y="2069261"/>
            <a:ext cx="9144003" cy="21743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